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mailto:compliance@uk.cntaiping.com" TargetMode="External"/><Relationship Id="rId3" Type="http://schemas.openxmlformats.org/officeDocument/2006/relationships/hyperlink" Target="http://uk.cntaiping.com/uk-privacy/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mailto:compliance@uk.cntaiping.com" TargetMode="External"/><Relationship Id="rId3" Type="http://schemas.openxmlformats.org/officeDocument/2006/relationships/hyperlink" Target="https://ico.org.uk/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81659"/>
            <a:ext cx="5758815" cy="9226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2885">
              <a:lnSpc>
                <a:spcPct val="100000"/>
              </a:lnSpc>
              <a:spcBef>
                <a:spcPts val="100"/>
              </a:spcBef>
            </a:pPr>
            <a:r>
              <a:rPr dirty="0" u="heavy" sz="1800" spc="-5" b="1">
                <a:solidFill>
                  <a:srgbClr val="005FA8"/>
                </a:solidFill>
                <a:uFill>
                  <a:solidFill>
                    <a:srgbClr val="005FA8"/>
                  </a:solidFill>
                </a:uFill>
                <a:latin typeface="Arial"/>
                <a:cs typeface="Arial"/>
              </a:rPr>
              <a:t>PRIVACY </a:t>
            </a:r>
            <a:r>
              <a:rPr dirty="0" u="heavy" sz="1800" spc="-15" b="1">
                <a:solidFill>
                  <a:srgbClr val="005FA8"/>
                </a:solidFill>
                <a:uFill>
                  <a:solidFill>
                    <a:srgbClr val="005FA8"/>
                  </a:solidFill>
                </a:uFill>
                <a:latin typeface="Arial"/>
                <a:cs typeface="Arial"/>
              </a:rPr>
              <a:t>AND </a:t>
            </a:r>
            <a:r>
              <a:rPr dirty="0" u="heavy" sz="1800" spc="-5" b="1">
                <a:solidFill>
                  <a:srgbClr val="005FA8"/>
                </a:solidFill>
                <a:uFill>
                  <a:solidFill>
                    <a:srgbClr val="005FA8"/>
                  </a:solidFill>
                </a:uFill>
                <a:latin typeface="Arial"/>
                <a:cs typeface="Arial"/>
              </a:rPr>
              <a:t>YOUR PERSONAL</a:t>
            </a:r>
            <a:r>
              <a:rPr dirty="0" u="heavy" sz="1800" spc="60" b="1">
                <a:solidFill>
                  <a:srgbClr val="005FA8"/>
                </a:solidFill>
                <a:uFill>
                  <a:solidFill>
                    <a:srgbClr val="005FA8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800" spc="-5" b="1">
                <a:solidFill>
                  <a:srgbClr val="005FA8"/>
                </a:solidFill>
                <a:uFill>
                  <a:solidFill>
                    <a:srgbClr val="005FA8"/>
                  </a:solidFill>
                </a:uFill>
                <a:latin typeface="Arial"/>
                <a:cs typeface="Arial"/>
              </a:rPr>
              <a:t>INFORMATION</a:t>
            </a:r>
            <a:endParaRPr sz="1800">
              <a:latin typeface="Arial"/>
              <a:cs typeface="Arial"/>
            </a:endParaRPr>
          </a:p>
          <a:p>
            <a:pPr marL="239395">
              <a:lnSpc>
                <a:spcPts val="944"/>
              </a:lnSpc>
              <a:spcBef>
                <a:spcPts val="1165"/>
              </a:spcBef>
              <a:tabLst>
                <a:tab pos="464820" algn="l"/>
              </a:tabLst>
            </a:pPr>
            <a:r>
              <a:rPr dirty="0" sz="800" spc="-5" b="1">
                <a:latin typeface="Arial"/>
                <a:cs typeface="Arial"/>
              </a:rPr>
              <a:t>1.	</a:t>
            </a:r>
            <a:r>
              <a:rPr dirty="0" sz="800" b="1">
                <a:latin typeface="Arial"/>
                <a:cs typeface="Arial"/>
              </a:rPr>
              <a:t>Personal </a:t>
            </a:r>
            <a:r>
              <a:rPr dirty="0" sz="800" spc="-5" b="1">
                <a:latin typeface="Arial"/>
                <a:cs typeface="Arial"/>
              </a:rPr>
              <a:t>Data Obtained and</a:t>
            </a:r>
            <a:r>
              <a:rPr dirty="0" sz="800" spc="0" b="1">
                <a:latin typeface="Arial"/>
                <a:cs typeface="Arial"/>
              </a:rPr>
              <a:t> </a:t>
            </a:r>
            <a:r>
              <a:rPr dirty="0" sz="800" spc="-5" b="1">
                <a:latin typeface="Arial"/>
                <a:cs typeface="Arial"/>
              </a:rPr>
              <a:t>Collected</a:t>
            </a:r>
            <a:endParaRPr sz="800">
              <a:latin typeface="Arial"/>
              <a:cs typeface="Arial"/>
            </a:endParaRPr>
          </a:p>
          <a:p>
            <a:pPr algn="just" marL="12700" marR="5080">
              <a:lnSpc>
                <a:spcPts val="919"/>
              </a:lnSpc>
              <a:spcBef>
                <a:spcPts val="50"/>
              </a:spcBef>
            </a:pPr>
            <a:r>
              <a:rPr dirty="0" sz="800">
                <a:latin typeface="Arial"/>
                <a:cs typeface="Arial"/>
              </a:rPr>
              <a:t>For</a:t>
            </a:r>
            <a:r>
              <a:rPr dirty="0" sz="800" spc="-3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the</a:t>
            </a:r>
            <a:r>
              <a:rPr dirty="0" sz="800" spc="-4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purposes</a:t>
            </a:r>
            <a:r>
              <a:rPr dirty="0" sz="800" spc="-3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set</a:t>
            </a:r>
            <a:r>
              <a:rPr dirty="0" sz="800" spc="-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out</a:t>
            </a:r>
            <a:r>
              <a:rPr dirty="0" sz="800" spc="-3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in</a:t>
            </a:r>
            <a:r>
              <a:rPr dirty="0" sz="800" spc="-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this</a:t>
            </a:r>
            <a:r>
              <a:rPr dirty="0" sz="800" spc="-3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notice,</a:t>
            </a:r>
            <a:r>
              <a:rPr dirty="0" sz="800" spc="-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information</a:t>
            </a:r>
            <a:r>
              <a:rPr dirty="0" sz="800" spc="-4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including</a:t>
            </a:r>
            <a:r>
              <a:rPr dirty="0" sz="800" spc="-3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personal</a:t>
            </a:r>
            <a:r>
              <a:rPr dirty="0" sz="800" spc="-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information</a:t>
            </a:r>
            <a:r>
              <a:rPr dirty="0" sz="800" spc="-4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detailed</a:t>
            </a:r>
            <a:r>
              <a:rPr dirty="0" sz="800" spc="-4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below</a:t>
            </a:r>
            <a:r>
              <a:rPr dirty="0" sz="800" spc="-4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relating</a:t>
            </a:r>
            <a:r>
              <a:rPr dirty="0" sz="800" spc="-4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to</a:t>
            </a:r>
            <a:r>
              <a:rPr dirty="0" sz="800" spc="-3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you</a:t>
            </a:r>
            <a:r>
              <a:rPr dirty="0" sz="800" spc="-3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("</a:t>
            </a:r>
            <a:r>
              <a:rPr dirty="0" sz="800" b="1">
                <a:latin typeface="Arial"/>
                <a:cs typeface="Arial"/>
              </a:rPr>
              <a:t>Personal</a:t>
            </a:r>
            <a:r>
              <a:rPr dirty="0" sz="800" spc="-35" b="1">
                <a:latin typeface="Arial"/>
                <a:cs typeface="Arial"/>
              </a:rPr>
              <a:t> </a:t>
            </a:r>
            <a:r>
              <a:rPr dirty="0" sz="800" spc="-5" b="1">
                <a:latin typeface="Arial"/>
                <a:cs typeface="Arial"/>
              </a:rPr>
              <a:t>Data</a:t>
            </a:r>
            <a:r>
              <a:rPr dirty="0" sz="800" spc="-5">
                <a:latin typeface="Arial"/>
                <a:cs typeface="Arial"/>
              </a:rPr>
              <a:t>")  will be collected and processed by China </a:t>
            </a:r>
            <a:r>
              <a:rPr dirty="0" sz="800">
                <a:latin typeface="Arial"/>
                <a:cs typeface="Arial"/>
              </a:rPr>
              <a:t>Taiping </a:t>
            </a:r>
            <a:r>
              <a:rPr dirty="0" sz="800" spc="-5">
                <a:latin typeface="Arial"/>
                <a:cs typeface="Arial"/>
              </a:rPr>
              <a:t>Insurance (UK) Co Limited and/or on </a:t>
            </a:r>
            <a:r>
              <a:rPr dirty="0" sz="800" spc="-10">
                <a:latin typeface="Arial"/>
                <a:cs typeface="Arial"/>
              </a:rPr>
              <a:t>its </a:t>
            </a:r>
            <a:r>
              <a:rPr dirty="0" sz="800" spc="-5">
                <a:latin typeface="Arial"/>
                <a:cs typeface="Arial"/>
              </a:rPr>
              <a:t>behalf by its </a:t>
            </a:r>
            <a:r>
              <a:rPr dirty="0" sz="800">
                <a:latin typeface="Arial"/>
                <a:cs typeface="Arial"/>
              </a:rPr>
              <a:t>third </a:t>
            </a:r>
            <a:r>
              <a:rPr dirty="0" sz="800" spc="-5">
                <a:latin typeface="Arial"/>
                <a:cs typeface="Arial"/>
              </a:rPr>
              <a:t>party service  providers.</a:t>
            </a:r>
            <a:endParaRPr sz="8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14704" y="1611121"/>
          <a:ext cx="5735955" cy="721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26430"/>
              </a:tblGrid>
              <a:tr h="123189">
                <a:tc>
                  <a:txBody>
                    <a:bodyPr/>
                    <a:lstStyle/>
                    <a:p>
                      <a:pPr marL="71120">
                        <a:lnSpc>
                          <a:spcPts val="869"/>
                        </a:lnSpc>
                      </a:pPr>
                      <a:r>
                        <a:rPr dirty="0" sz="800" b="1">
                          <a:latin typeface="Arial"/>
                          <a:cs typeface="Arial"/>
                        </a:rPr>
                        <a:t>Personal</a:t>
                      </a:r>
                      <a:r>
                        <a:rPr dirty="0" sz="8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 b="1">
                          <a:latin typeface="Arial"/>
                          <a:cs typeface="Arial"/>
                        </a:rPr>
                        <a:t>Data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91185">
                <a:tc>
                  <a:txBody>
                    <a:bodyPr/>
                    <a:lstStyle/>
                    <a:p>
                      <a:pPr marL="71120" marR="57785">
                        <a:lnSpc>
                          <a:spcPts val="919"/>
                        </a:lnSpc>
                        <a:spcBef>
                          <a:spcPts val="20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Including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but not limited to: Your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name,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address,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civil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status, occupation, date of birth, contact details, credit history, criminal  convictions,</a:t>
                      </a:r>
                      <a:r>
                        <a:rPr dirty="0" sz="800" spc="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CCJs,</a:t>
                      </a:r>
                      <a:r>
                        <a:rPr dirty="0" sz="800" spc="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details</a:t>
                      </a:r>
                      <a:r>
                        <a:rPr dirty="0" sz="800" spc="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800" spc="1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previous</a:t>
                      </a:r>
                      <a:r>
                        <a:rPr dirty="0" sz="800" spc="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bankruptcy(ies)</a:t>
                      </a:r>
                      <a:r>
                        <a:rPr dirty="0" sz="800" spc="11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800" spc="11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insolvency(ies),</a:t>
                      </a:r>
                      <a:r>
                        <a:rPr dirty="0" sz="800" spc="1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previous</a:t>
                      </a:r>
                      <a:r>
                        <a:rPr dirty="0" sz="800" spc="11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insurance</a:t>
                      </a:r>
                      <a:r>
                        <a:rPr dirty="0" sz="800" spc="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claims</a:t>
                      </a:r>
                      <a:r>
                        <a:rPr dirty="0" sz="800" spc="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details,</a:t>
                      </a:r>
                      <a:r>
                        <a:rPr dirty="0" sz="800" spc="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bank</a:t>
                      </a:r>
                      <a:r>
                        <a:rPr dirty="0" sz="800" spc="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details,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71120" marR="57785">
                        <a:lnSpc>
                          <a:spcPts val="910"/>
                        </a:lnSpc>
                        <a:spcBef>
                          <a:spcPts val="15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current and previous employment details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(including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directorships), ELTO reference, health details including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medical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reports,  our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medical claims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history and details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physical and psychological health or medical</a:t>
                      </a:r>
                      <a:r>
                        <a:rPr dirty="0" sz="800" spc="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conditions.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71120">
                        <a:lnSpc>
                          <a:spcPts val="860"/>
                        </a:lnSpc>
                      </a:pPr>
                      <a:r>
                        <a:rPr dirty="0" sz="800">
                          <a:latin typeface="Arial"/>
                          <a:cs typeface="Arial"/>
                        </a:rPr>
                        <a:t>Each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time you visit our website,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we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may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automatically collect Technical information including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IP</a:t>
                      </a:r>
                      <a:r>
                        <a:rPr dirty="0" sz="8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address.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02004" y="2425954"/>
            <a:ext cx="5760085" cy="1082675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algn="just" marL="12700" marR="5080">
              <a:lnSpc>
                <a:spcPts val="910"/>
              </a:lnSpc>
              <a:spcBef>
                <a:spcPts val="175"/>
              </a:spcBef>
            </a:pPr>
            <a:r>
              <a:rPr dirty="0" sz="800">
                <a:latin typeface="Arial"/>
                <a:cs typeface="Arial"/>
              </a:rPr>
              <a:t>The </a:t>
            </a:r>
            <a:r>
              <a:rPr dirty="0" sz="800" spc="-5">
                <a:latin typeface="Arial"/>
                <a:cs typeface="Arial"/>
              </a:rPr>
              <a:t>controller of this Personal Data </a:t>
            </a:r>
            <a:r>
              <a:rPr dirty="0" sz="800">
                <a:latin typeface="Arial"/>
                <a:cs typeface="Arial"/>
              </a:rPr>
              <a:t>is </a:t>
            </a:r>
            <a:r>
              <a:rPr dirty="0" sz="800" spc="-5">
                <a:latin typeface="Arial"/>
                <a:cs typeface="Arial"/>
              </a:rPr>
              <a:t>China Taiping Insurance (UK) Co Limited of </a:t>
            </a:r>
            <a:r>
              <a:rPr dirty="0" sz="800">
                <a:latin typeface="Arial"/>
                <a:cs typeface="Arial"/>
              </a:rPr>
              <a:t>2 </a:t>
            </a:r>
            <a:r>
              <a:rPr dirty="0" sz="800" spc="-5">
                <a:latin typeface="Arial"/>
                <a:cs typeface="Arial"/>
              </a:rPr>
              <a:t>Finch Lane, London, </a:t>
            </a:r>
            <a:r>
              <a:rPr dirty="0" sz="800">
                <a:latin typeface="Arial"/>
                <a:cs typeface="Arial"/>
              </a:rPr>
              <a:t>EC3V </a:t>
            </a:r>
            <a:r>
              <a:rPr dirty="0" sz="800" spc="-5">
                <a:latin typeface="Arial"/>
                <a:cs typeface="Arial"/>
              </a:rPr>
              <a:t>3NA </a:t>
            </a:r>
            <a:r>
              <a:rPr dirty="0" sz="800">
                <a:latin typeface="Arial"/>
                <a:cs typeface="Arial"/>
              </a:rPr>
              <a:t>("</a:t>
            </a:r>
            <a:r>
              <a:rPr dirty="0" sz="800" b="1">
                <a:latin typeface="Arial"/>
                <a:cs typeface="Arial"/>
              </a:rPr>
              <a:t>China  </a:t>
            </a:r>
            <a:r>
              <a:rPr dirty="0" sz="800" spc="-5" b="1">
                <a:latin typeface="Arial"/>
                <a:cs typeface="Arial"/>
              </a:rPr>
              <a:t>Taiping Insurance</a:t>
            </a:r>
            <a:r>
              <a:rPr dirty="0" sz="800" spc="-5">
                <a:latin typeface="Arial"/>
                <a:cs typeface="Arial"/>
              </a:rPr>
              <a:t>", "</a:t>
            </a:r>
            <a:r>
              <a:rPr dirty="0" sz="800" spc="-5" b="1">
                <a:latin typeface="Arial"/>
                <a:cs typeface="Arial"/>
              </a:rPr>
              <a:t>CTI</a:t>
            </a:r>
            <a:r>
              <a:rPr dirty="0" sz="800" spc="-5">
                <a:latin typeface="Arial"/>
                <a:cs typeface="Arial"/>
              </a:rPr>
              <a:t>", "</a:t>
            </a:r>
            <a:r>
              <a:rPr dirty="0" sz="800" spc="-5" b="1">
                <a:latin typeface="Arial"/>
                <a:cs typeface="Arial"/>
              </a:rPr>
              <a:t>we</a:t>
            </a:r>
            <a:r>
              <a:rPr dirty="0" sz="800" spc="-5">
                <a:latin typeface="Arial"/>
                <a:cs typeface="Arial"/>
              </a:rPr>
              <a:t>" </a:t>
            </a:r>
            <a:r>
              <a:rPr dirty="0" sz="800" spc="-10">
                <a:latin typeface="Arial"/>
                <a:cs typeface="Arial"/>
              </a:rPr>
              <a:t>and </a:t>
            </a:r>
            <a:r>
              <a:rPr dirty="0" sz="800">
                <a:latin typeface="Arial"/>
                <a:cs typeface="Arial"/>
              </a:rPr>
              <a:t>"</a:t>
            </a:r>
            <a:r>
              <a:rPr dirty="0" sz="800" b="1">
                <a:latin typeface="Arial"/>
                <a:cs typeface="Arial"/>
              </a:rPr>
              <a:t>us</a:t>
            </a:r>
            <a:r>
              <a:rPr dirty="0" sz="800">
                <a:latin typeface="Arial"/>
                <a:cs typeface="Arial"/>
              </a:rPr>
              <a:t>"). </a:t>
            </a:r>
            <a:r>
              <a:rPr dirty="0" sz="800" spc="-5">
                <a:latin typeface="Arial"/>
                <a:cs typeface="Arial"/>
              </a:rPr>
              <a:t>If you have any query, </a:t>
            </a:r>
            <a:r>
              <a:rPr dirty="0" sz="800" spc="-10">
                <a:latin typeface="Arial"/>
                <a:cs typeface="Arial"/>
              </a:rPr>
              <a:t>please </a:t>
            </a:r>
            <a:r>
              <a:rPr dirty="0" sz="800" spc="-5">
                <a:latin typeface="Arial"/>
                <a:cs typeface="Arial"/>
              </a:rPr>
              <a:t>contact</a:t>
            </a:r>
            <a:r>
              <a:rPr dirty="0" sz="800" spc="110">
                <a:latin typeface="Arial"/>
                <a:cs typeface="Arial"/>
              </a:rPr>
              <a:t> </a:t>
            </a:r>
            <a:r>
              <a:rPr dirty="0" u="sng" sz="80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compliance@uk.cntaiping.com</a:t>
            </a:r>
            <a:r>
              <a:rPr dirty="0" sz="800" spc="-5">
                <a:latin typeface="Arial"/>
                <a:cs typeface="Arial"/>
                <a:hlinkClick r:id="rId2"/>
              </a:rPr>
              <a:t>.</a:t>
            </a:r>
            <a:endParaRPr sz="800">
              <a:latin typeface="Arial"/>
              <a:cs typeface="Arial"/>
            </a:endParaRPr>
          </a:p>
          <a:p>
            <a:pPr algn="just" marL="12700" marR="5080">
              <a:lnSpc>
                <a:spcPts val="919"/>
              </a:lnSpc>
              <a:spcBef>
                <a:spcPts val="20"/>
              </a:spcBef>
            </a:pPr>
            <a:r>
              <a:rPr dirty="0" sz="800" spc="5">
                <a:latin typeface="Arial"/>
                <a:cs typeface="Arial"/>
              </a:rPr>
              <a:t>We </a:t>
            </a:r>
            <a:r>
              <a:rPr dirty="0" sz="800" spc="-5">
                <a:latin typeface="Arial"/>
                <a:cs typeface="Arial"/>
              </a:rPr>
              <a:t>process your Personal Data </a:t>
            </a:r>
            <a:r>
              <a:rPr dirty="0" sz="800">
                <a:latin typeface="Arial"/>
                <a:cs typeface="Arial"/>
              </a:rPr>
              <a:t>in </a:t>
            </a:r>
            <a:r>
              <a:rPr dirty="0" sz="800" spc="-5">
                <a:latin typeface="Arial"/>
                <a:cs typeface="Arial"/>
              </a:rPr>
              <a:t>accordance with this Privacy Policy </a:t>
            </a:r>
            <a:r>
              <a:rPr dirty="0" sz="800">
                <a:latin typeface="Arial"/>
                <a:cs typeface="Arial"/>
              </a:rPr>
              <a:t>also </a:t>
            </a:r>
            <a:r>
              <a:rPr dirty="0" sz="800" spc="-5">
                <a:latin typeface="Arial"/>
                <a:cs typeface="Arial"/>
              </a:rPr>
              <a:t>available on </a:t>
            </a:r>
            <a:r>
              <a:rPr dirty="0" u="sng" sz="80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http://uk.cntaiping.com/uk-privacy/</a:t>
            </a:r>
            <a:r>
              <a:rPr dirty="0" sz="800" spc="-5">
                <a:solidFill>
                  <a:srgbClr val="0462C1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z="800" spc="-5">
                <a:latin typeface="Arial"/>
                <a:cs typeface="Arial"/>
              </a:rPr>
              <a:t>and  </a:t>
            </a:r>
            <a:r>
              <a:rPr dirty="0" sz="800">
                <a:latin typeface="Arial"/>
                <a:cs typeface="Arial"/>
              </a:rPr>
              <a:t>a </a:t>
            </a:r>
            <a:r>
              <a:rPr dirty="0" sz="800" spc="-5">
                <a:latin typeface="Arial"/>
                <a:cs typeface="Arial"/>
              </a:rPr>
              <a:t>copy of which </a:t>
            </a:r>
            <a:r>
              <a:rPr dirty="0" sz="800">
                <a:latin typeface="Arial"/>
                <a:cs typeface="Arial"/>
              </a:rPr>
              <a:t>can </a:t>
            </a:r>
            <a:r>
              <a:rPr dirty="0" sz="800" spc="-5">
                <a:latin typeface="Arial"/>
                <a:cs typeface="Arial"/>
              </a:rPr>
              <a:t>be provided to you on</a:t>
            </a:r>
            <a:r>
              <a:rPr dirty="0" sz="800" spc="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request.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700">
              <a:latin typeface="Times New Roman"/>
              <a:cs typeface="Times New Roman"/>
            </a:endParaRPr>
          </a:p>
          <a:p>
            <a:pPr marL="241300">
              <a:lnSpc>
                <a:spcPts val="940"/>
              </a:lnSpc>
              <a:tabLst>
                <a:tab pos="469265" algn="l"/>
              </a:tabLst>
            </a:pPr>
            <a:r>
              <a:rPr dirty="0" sz="800" spc="-5" b="1">
                <a:latin typeface="Arial"/>
                <a:cs typeface="Arial"/>
              </a:rPr>
              <a:t>2.	</a:t>
            </a:r>
            <a:r>
              <a:rPr dirty="0" sz="800" b="1">
                <a:latin typeface="Arial"/>
                <a:cs typeface="Arial"/>
              </a:rPr>
              <a:t>How and Why </a:t>
            </a:r>
            <a:r>
              <a:rPr dirty="0" sz="800" spc="5" b="1">
                <a:latin typeface="Arial"/>
                <a:cs typeface="Arial"/>
              </a:rPr>
              <a:t>We </a:t>
            </a:r>
            <a:r>
              <a:rPr dirty="0" sz="800" spc="-5" b="1">
                <a:latin typeface="Arial"/>
                <a:cs typeface="Arial"/>
              </a:rPr>
              <a:t>Process Your </a:t>
            </a:r>
            <a:r>
              <a:rPr dirty="0" sz="800" b="1">
                <a:latin typeface="Arial"/>
                <a:cs typeface="Arial"/>
              </a:rPr>
              <a:t>Personal</a:t>
            </a:r>
            <a:r>
              <a:rPr dirty="0" sz="800" spc="-95" b="1">
                <a:latin typeface="Arial"/>
                <a:cs typeface="Arial"/>
              </a:rPr>
              <a:t> </a:t>
            </a:r>
            <a:r>
              <a:rPr dirty="0" sz="800" spc="-5" b="1">
                <a:latin typeface="Arial"/>
                <a:cs typeface="Arial"/>
              </a:rPr>
              <a:t>Data</a:t>
            </a:r>
            <a:endParaRPr sz="800">
              <a:latin typeface="Arial"/>
              <a:cs typeface="Arial"/>
            </a:endParaRPr>
          </a:p>
          <a:p>
            <a:pPr algn="just" marL="12700" marR="5715">
              <a:lnSpc>
                <a:spcPct val="95600"/>
              </a:lnSpc>
              <a:spcBef>
                <a:spcPts val="25"/>
              </a:spcBef>
            </a:pPr>
            <a:r>
              <a:rPr dirty="0" sz="800">
                <a:latin typeface="Arial"/>
                <a:cs typeface="Arial"/>
              </a:rPr>
              <a:t>The </a:t>
            </a:r>
            <a:r>
              <a:rPr dirty="0" sz="800" spc="-5">
                <a:latin typeface="Arial"/>
                <a:cs typeface="Arial"/>
              </a:rPr>
              <a:t>following </a:t>
            </a:r>
            <a:r>
              <a:rPr dirty="0" sz="800">
                <a:latin typeface="Arial"/>
                <a:cs typeface="Arial"/>
              </a:rPr>
              <a:t>tables </a:t>
            </a:r>
            <a:r>
              <a:rPr dirty="0" sz="800" spc="-5">
                <a:latin typeface="Arial"/>
                <a:cs typeface="Arial"/>
              </a:rPr>
              <a:t>detail how </a:t>
            </a:r>
            <a:r>
              <a:rPr dirty="0" sz="800">
                <a:latin typeface="Arial"/>
                <a:cs typeface="Arial"/>
              </a:rPr>
              <a:t>("</a:t>
            </a:r>
            <a:r>
              <a:rPr dirty="0" sz="800" b="1">
                <a:latin typeface="Arial"/>
                <a:cs typeface="Arial"/>
              </a:rPr>
              <a:t>Legal </a:t>
            </a:r>
            <a:r>
              <a:rPr dirty="0" sz="800" spc="-5" b="1">
                <a:latin typeface="Arial"/>
                <a:cs typeface="Arial"/>
              </a:rPr>
              <a:t>Basis</a:t>
            </a:r>
            <a:r>
              <a:rPr dirty="0" sz="800" spc="-5">
                <a:latin typeface="Arial"/>
                <a:cs typeface="Arial"/>
              </a:rPr>
              <a:t>") and </a:t>
            </a:r>
            <a:r>
              <a:rPr dirty="0" sz="800" spc="-10">
                <a:latin typeface="Arial"/>
                <a:cs typeface="Arial"/>
              </a:rPr>
              <a:t>why </a:t>
            </a:r>
            <a:r>
              <a:rPr dirty="0" sz="800">
                <a:latin typeface="Arial"/>
                <a:cs typeface="Arial"/>
              </a:rPr>
              <a:t>("</a:t>
            </a:r>
            <a:r>
              <a:rPr dirty="0" sz="800" b="1">
                <a:latin typeface="Arial"/>
                <a:cs typeface="Arial"/>
              </a:rPr>
              <a:t>Purposes</a:t>
            </a:r>
            <a:r>
              <a:rPr dirty="0" sz="800">
                <a:latin typeface="Arial"/>
                <a:cs typeface="Arial"/>
              </a:rPr>
              <a:t>") </a:t>
            </a:r>
            <a:r>
              <a:rPr dirty="0" sz="800" spc="-10">
                <a:latin typeface="Arial"/>
                <a:cs typeface="Arial"/>
              </a:rPr>
              <a:t>we </a:t>
            </a:r>
            <a:r>
              <a:rPr dirty="0" sz="800" spc="-5">
                <a:latin typeface="Arial"/>
                <a:cs typeface="Arial"/>
              </a:rPr>
              <a:t>process your Personal </a:t>
            </a:r>
            <a:r>
              <a:rPr dirty="0" sz="800">
                <a:latin typeface="Arial"/>
                <a:cs typeface="Arial"/>
              </a:rPr>
              <a:t>Data</a:t>
            </a:r>
            <a:r>
              <a:rPr dirty="0" sz="800" b="1">
                <a:latin typeface="Arial"/>
                <a:cs typeface="Arial"/>
              </a:rPr>
              <a:t>. </a:t>
            </a:r>
            <a:r>
              <a:rPr dirty="0" sz="800">
                <a:latin typeface="Arial"/>
                <a:cs typeface="Arial"/>
              </a:rPr>
              <a:t>These </a:t>
            </a:r>
            <a:r>
              <a:rPr dirty="0" sz="800" spc="-5">
                <a:latin typeface="Arial"/>
                <a:cs typeface="Arial"/>
              </a:rPr>
              <a:t>tables also detail  </a:t>
            </a:r>
            <a:r>
              <a:rPr dirty="0" sz="800">
                <a:latin typeface="Arial"/>
                <a:cs typeface="Arial"/>
              </a:rPr>
              <a:t>the third </a:t>
            </a:r>
            <a:r>
              <a:rPr dirty="0" sz="800" spc="-5">
                <a:latin typeface="Arial"/>
                <a:cs typeface="Arial"/>
              </a:rPr>
              <a:t>party service providers with whom </a:t>
            </a:r>
            <a:r>
              <a:rPr dirty="0" sz="800" spc="-10">
                <a:latin typeface="Arial"/>
                <a:cs typeface="Arial"/>
              </a:rPr>
              <a:t>we </a:t>
            </a:r>
            <a:r>
              <a:rPr dirty="0" sz="800" spc="-5">
                <a:latin typeface="Arial"/>
                <a:cs typeface="Arial"/>
              </a:rPr>
              <a:t>share your Personal Data </a:t>
            </a:r>
            <a:r>
              <a:rPr dirty="0" sz="800">
                <a:latin typeface="Arial"/>
                <a:cs typeface="Arial"/>
              </a:rPr>
              <a:t>("</a:t>
            </a:r>
            <a:r>
              <a:rPr dirty="0" sz="800" b="1">
                <a:latin typeface="Arial"/>
                <a:cs typeface="Arial"/>
              </a:rPr>
              <a:t>Recipients</a:t>
            </a:r>
            <a:r>
              <a:rPr dirty="0" sz="800">
                <a:latin typeface="Arial"/>
                <a:cs typeface="Arial"/>
              </a:rPr>
              <a:t>") </a:t>
            </a:r>
            <a:r>
              <a:rPr dirty="0" sz="800" spc="-5">
                <a:latin typeface="Arial"/>
                <a:cs typeface="Arial"/>
              </a:rPr>
              <a:t>and </a:t>
            </a:r>
            <a:r>
              <a:rPr dirty="0" sz="800">
                <a:latin typeface="Arial"/>
                <a:cs typeface="Arial"/>
              </a:rPr>
              <a:t>the </a:t>
            </a:r>
            <a:r>
              <a:rPr dirty="0" sz="800" spc="-5">
                <a:latin typeface="Arial"/>
                <a:cs typeface="Arial"/>
              </a:rPr>
              <a:t>period </a:t>
            </a:r>
            <a:r>
              <a:rPr dirty="0" sz="800">
                <a:latin typeface="Arial"/>
                <a:cs typeface="Arial"/>
              </a:rPr>
              <a:t>that </a:t>
            </a:r>
            <a:r>
              <a:rPr dirty="0" sz="800" spc="-5">
                <a:latin typeface="Arial"/>
                <a:cs typeface="Arial"/>
              </a:rPr>
              <a:t>your Personal Data  will be stored ("</a:t>
            </a:r>
            <a:r>
              <a:rPr dirty="0" sz="800" spc="-5" b="1">
                <a:latin typeface="Arial"/>
                <a:cs typeface="Arial"/>
              </a:rPr>
              <a:t>Retention</a:t>
            </a:r>
            <a:r>
              <a:rPr dirty="0" sz="800" spc="-5">
                <a:latin typeface="Arial"/>
                <a:cs typeface="Arial"/>
              </a:rPr>
              <a:t>"). </a:t>
            </a:r>
            <a:r>
              <a:rPr dirty="0" sz="800" b="1">
                <a:latin typeface="Arial"/>
                <a:cs typeface="Arial"/>
              </a:rPr>
              <a:t>We </a:t>
            </a:r>
            <a:r>
              <a:rPr dirty="0" sz="800" spc="-5" b="1">
                <a:latin typeface="Arial"/>
                <a:cs typeface="Arial"/>
              </a:rPr>
              <a:t>encourage </a:t>
            </a:r>
            <a:r>
              <a:rPr dirty="0" sz="800" spc="-15" b="1">
                <a:latin typeface="Arial"/>
                <a:cs typeface="Arial"/>
              </a:rPr>
              <a:t>you </a:t>
            </a:r>
            <a:r>
              <a:rPr dirty="0" sz="800" spc="-5" b="1">
                <a:latin typeface="Arial"/>
                <a:cs typeface="Arial"/>
              </a:rPr>
              <a:t>to read </a:t>
            </a:r>
            <a:r>
              <a:rPr dirty="0" sz="800" b="1">
                <a:latin typeface="Arial"/>
                <a:cs typeface="Arial"/>
              </a:rPr>
              <a:t>this</a:t>
            </a:r>
            <a:r>
              <a:rPr dirty="0" sz="800" spc="50" b="1">
                <a:latin typeface="Arial"/>
                <a:cs typeface="Arial"/>
              </a:rPr>
              <a:t> </a:t>
            </a:r>
            <a:r>
              <a:rPr dirty="0" sz="800" spc="-5" b="1">
                <a:latin typeface="Arial"/>
                <a:cs typeface="Arial"/>
              </a:rPr>
              <a:t>section</a:t>
            </a:r>
            <a:r>
              <a:rPr dirty="0" sz="800" spc="-5"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14704" y="3617086"/>
          <a:ext cx="5735955" cy="59093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0950"/>
                <a:gridCol w="4475480"/>
              </a:tblGrid>
              <a:tr h="123189">
                <a:tc gridSpan="2">
                  <a:txBody>
                    <a:bodyPr/>
                    <a:lstStyle/>
                    <a:p>
                      <a:pPr marL="71120">
                        <a:lnSpc>
                          <a:spcPts val="869"/>
                        </a:lnSpc>
                      </a:pPr>
                      <a:r>
                        <a:rPr dirty="0" sz="800" b="1">
                          <a:latin typeface="Arial"/>
                          <a:cs typeface="Arial"/>
                        </a:rPr>
                        <a:t>Legal basis for</a:t>
                      </a:r>
                      <a:r>
                        <a:rPr dirty="0" sz="8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 b="1">
                          <a:latin typeface="Arial"/>
                          <a:cs typeface="Arial"/>
                        </a:rPr>
                        <a:t>processing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33245">
                <a:tc>
                  <a:txBody>
                    <a:bodyPr/>
                    <a:lstStyle/>
                    <a:p>
                      <a:pPr marL="71120">
                        <a:lnSpc>
                          <a:spcPts val="905"/>
                        </a:lnSpc>
                      </a:pPr>
                      <a:r>
                        <a:rPr dirty="0" sz="800" b="1">
                          <a:latin typeface="Arial"/>
                          <a:cs typeface="Arial"/>
                        </a:rPr>
                        <a:t>Purposes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915"/>
                        </a:lnSpc>
                      </a:pPr>
                      <a:r>
                        <a:rPr dirty="0" sz="800" spc="5">
                          <a:latin typeface="Arial"/>
                          <a:cs typeface="Arial"/>
                        </a:rPr>
                        <a:t>We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obtain, collect and process your Personal Data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perform your contact and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8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particular: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Check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if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you are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eligible 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be insured under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product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chosen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indent="-228600">
                        <a:lnSpc>
                          <a:spcPct val="100000"/>
                        </a:lnSpc>
                        <a:spcBef>
                          <a:spcPts val="10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Consider acceptability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risk you present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800" spc="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us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indent="-228600">
                        <a:lnSpc>
                          <a:spcPct val="100000"/>
                        </a:lnSpc>
                        <a:spcBef>
                          <a:spcPts val="10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Underwrite and assess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risk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order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offer you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8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quotation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indent="-228600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Process your premium</a:t>
                      </a:r>
                      <a:r>
                        <a:rPr dirty="0" sz="800" spc="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payment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indent="-228600">
                        <a:lnSpc>
                          <a:spcPct val="100000"/>
                        </a:lnSpc>
                        <a:spcBef>
                          <a:spcPts val="10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Evaluate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risk presented through surveys where</a:t>
                      </a:r>
                      <a:r>
                        <a:rPr dirty="0" sz="800" spc="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relevant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Process your claims and/or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third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parties claims under your</a:t>
                      </a:r>
                      <a:r>
                        <a:rPr dirty="0" sz="8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policy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marR="60960" indent="-228600">
                        <a:lnSpc>
                          <a:spcPts val="910"/>
                        </a:lnSpc>
                        <a:spcBef>
                          <a:spcPts val="85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Investigate claims directly or, where relevant, through appointed loss adjusters or  forensic</a:t>
                      </a:r>
                      <a:r>
                        <a:rPr dirty="0" sz="800" spc="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engineers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indent="-228600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Regulatory reporting and legal</a:t>
                      </a:r>
                      <a:r>
                        <a:rPr dirty="0" sz="800" spc="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obligations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indent="-228600">
                        <a:lnSpc>
                          <a:spcPct val="100000"/>
                        </a:lnSpc>
                        <a:spcBef>
                          <a:spcPts val="10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notify you about changes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product</a:t>
                      </a:r>
                      <a:r>
                        <a:rPr dirty="0" sz="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chosen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indent="-228600">
                        <a:lnSpc>
                          <a:spcPct val="100000"/>
                        </a:lnSpc>
                        <a:spcBef>
                          <a:spcPts val="10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redistribute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risk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by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means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of reinsurance and</a:t>
                      </a:r>
                      <a:r>
                        <a:rPr dirty="0" sz="8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co-insurance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just" marL="528955" marR="59055" indent="-228600">
                        <a:lnSpc>
                          <a:spcPct val="95600"/>
                        </a:lnSpc>
                        <a:spcBef>
                          <a:spcPts val="55"/>
                        </a:spcBef>
                        <a:buFont typeface="Symbol"/>
                        <a:buChar char=""/>
                        <a:tabLst>
                          <a:tab pos="529590" algn="l"/>
                        </a:tabLst>
                      </a:pPr>
                      <a:r>
                        <a:rPr dirty="0" sz="800">
                          <a:latin typeface="Arial"/>
                          <a:cs typeface="Arial"/>
                        </a:rPr>
                        <a:t>For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automated decision making (including profiling) where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we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need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process your  Personal</a:t>
                      </a:r>
                      <a:r>
                        <a:rPr dirty="0" sz="8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Data</a:t>
                      </a:r>
                      <a:r>
                        <a:rPr dirty="0" sz="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you</a:t>
                      </a:r>
                      <a:r>
                        <a:rPr dirty="0" sz="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provide</a:t>
                      </a:r>
                      <a:r>
                        <a:rPr dirty="0" sz="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us</a:t>
                      </a:r>
                      <a:r>
                        <a:rPr dirty="0" sz="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8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order</a:t>
                      </a:r>
                      <a:r>
                        <a:rPr dirty="0" sz="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underwrite</a:t>
                      </a:r>
                      <a:r>
                        <a:rPr dirty="0" sz="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your</a:t>
                      </a:r>
                      <a:r>
                        <a:rPr dirty="0" sz="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insurance</a:t>
                      </a:r>
                      <a:r>
                        <a:rPr dirty="0" sz="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and/or</a:t>
                      </a:r>
                      <a:r>
                        <a:rPr dirty="0" sz="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process  your claim.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8345">
                <a:tc>
                  <a:txBody>
                    <a:bodyPr/>
                    <a:lstStyle/>
                    <a:p>
                      <a:pPr marL="71120">
                        <a:lnSpc>
                          <a:spcPts val="915"/>
                        </a:lnSpc>
                      </a:pPr>
                      <a:r>
                        <a:rPr dirty="0" sz="800" b="1">
                          <a:latin typeface="Arial"/>
                          <a:cs typeface="Arial"/>
                        </a:rPr>
                        <a:t>Legal </a:t>
                      </a:r>
                      <a:r>
                        <a:rPr dirty="0" sz="800" spc="-5" b="1">
                          <a:latin typeface="Arial"/>
                          <a:cs typeface="Arial"/>
                        </a:rPr>
                        <a:t>Basis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930"/>
                        </a:lnSpc>
                      </a:pPr>
                      <a:r>
                        <a:rPr dirty="0" sz="800">
                          <a:latin typeface="Arial"/>
                          <a:cs typeface="Arial"/>
                        </a:rPr>
                        <a:t>It is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necessary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process this Personal Data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order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to: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67055" marR="59055" indent="-228600">
                        <a:lnSpc>
                          <a:spcPts val="910"/>
                        </a:lnSpc>
                        <a:spcBef>
                          <a:spcPts val="80"/>
                        </a:spcBef>
                        <a:buFont typeface="Symbol"/>
                        <a:buChar char=""/>
                        <a:tabLst>
                          <a:tab pos="567055" algn="l"/>
                          <a:tab pos="5676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Enter and perform our insurance contract with you as well as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allow us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process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a 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claim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accordingly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67055" indent="-228600">
                        <a:lnSpc>
                          <a:spcPct val="100000"/>
                        </a:lnSpc>
                        <a:spcBef>
                          <a:spcPts val="10"/>
                        </a:spcBef>
                        <a:buFont typeface="Symbol"/>
                        <a:buChar char=""/>
                        <a:tabLst>
                          <a:tab pos="567055" algn="l"/>
                          <a:tab pos="5676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Compliance with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legal obligation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which you are</a:t>
                      </a:r>
                      <a:r>
                        <a:rPr dirty="0" sz="8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subject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67055" marR="57785" indent="-228600">
                        <a:lnSpc>
                          <a:spcPts val="910"/>
                        </a:lnSpc>
                        <a:spcBef>
                          <a:spcPts val="80"/>
                        </a:spcBef>
                        <a:buFont typeface="Symbol"/>
                        <a:buChar char=""/>
                        <a:tabLst>
                          <a:tab pos="567055" algn="l"/>
                          <a:tab pos="5676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Where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processing of your personal data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is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necessary for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public interest or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in 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exercise of official authority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800" spc="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us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48485">
                <a:tc>
                  <a:txBody>
                    <a:bodyPr/>
                    <a:lstStyle/>
                    <a:p>
                      <a:pPr marL="71120">
                        <a:lnSpc>
                          <a:spcPts val="905"/>
                        </a:lnSpc>
                      </a:pPr>
                      <a:r>
                        <a:rPr dirty="0" sz="800" spc="-5" b="1">
                          <a:latin typeface="Arial"/>
                          <a:cs typeface="Arial"/>
                        </a:rPr>
                        <a:t>Recipients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55880">
                        <a:lnSpc>
                          <a:spcPts val="919"/>
                        </a:lnSpc>
                        <a:spcBef>
                          <a:spcPts val="20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Personal Data will be disclosed for these purposes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our third-party service providers or  regulators.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These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Recipients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8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include: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indent="-228600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Credit check companies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indent="-228600">
                        <a:lnSpc>
                          <a:spcPct val="100000"/>
                        </a:lnSpc>
                        <a:spcBef>
                          <a:spcPts val="10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Surveyors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indent="-228600">
                        <a:lnSpc>
                          <a:spcPct val="100000"/>
                        </a:lnSpc>
                        <a:spcBef>
                          <a:spcPts val="10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Solicitors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indent="-228600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Loss Adjusters and/ or Forensic</a:t>
                      </a:r>
                      <a:r>
                        <a:rPr dirty="0" sz="8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Engineers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indent="-228600">
                        <a:lnSpc>
                          <a:spcPct val="100000"/>
                        </a:lnSpc>
                        <a:spcBef>
                          <a:spcPts val="10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>
                          <a:latin typeface="Arial"/>
                          <a:cs typeface="Arial"/>
                        </a:rPr>
                        <a:t>Fire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brigade Authority or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Police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indent="-228600">
                        <a:lnSpc>
                          <a:spcPct val="100000"/>
                        </a:lnSpc>
                        <a:spcBef>
                          <a:spcPts val="10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Claims handling</a:t>
                      </a:r>
                      <a:r>
                        <a:rPr dirty="0" sz="8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companies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indent="-228600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Insurance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intermediaries/brokers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Banks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indent="-228600">
                        <a:lnSpc>
                          <a:spcPct val="100000"/>
                        </a:lnSpc>
                        <a:spcBef>
                          <a:spcPts val="10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Reinsurers and other insurance</a:t>
                      </a:r>
                      <a:r>
                        <a:rPr dirty="0" sz="800" spc="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companies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indent="-228600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Fraud, Money Laundering and Terrorist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Financing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prevention and</a:t>
                      </a:r>
                      <a:r>
                        <a:rPr dirty="0" sz="8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detection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indent="-228600">
                        <a:lnSpc>
                          <a:spcPct val="100000"/>
                        </a:lnSpc>
                        <a:spcBef>
                          <a:spcPts val="10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CUE (Claims Exchange</a:t>
                      </a:r>
                      <a:r>
                        <a:rPr dirty="0" sz="8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Underwriting)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indent="-228600">
                        <a:lnSpc>
                          <a:spcPct val="100000"/>
                        </a:lnSpc>
                        <a:spcBef>
                          <a:spcPts val="10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Regulatory and Government Bodies (ELTO, HMT, MID, FCA, PRA, Ombudsman</a:t>
                      </a:r>
                      <a:r>
                        <a:rPr dirty="0" sz="800" spc="11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etc.)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indent="-228600">
                        <a:lnSpc>
                          <a:spcPts val="915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Approved repairers and</a:t>
                      </a:r>
                      <a:r>
                        <a:rPr dirty="0" sz="800" spc="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garages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7034">
                <a:tc>
                  <a:txBody>
                    <a:bodyPr/>
                    <a:lstStyle/>
                    <a:p>
                      <a:pPr marL="71120">
                        <a:lnSpc>
                          <a:spcPts val="905"/>
                        </a:lnSpc>
                      </a:pPr>
                      <a:r>
                        <a:rPr dirty="0" sz="800" spc="-5" b="1">
                          <a:latin typeface="Arial"/>
                          <a:cs typeface="Arial"/>
                        </a:rPr>
                        <a:t>Retention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57150">
                        <a:lnSpc>
                          <a:spcPts val="910"/>
                        </a:lnSpc>
                        <a:spcBef>
                          <a:spcPts val="25"/>
                        </a:spcBef>
                      </a:pPr>
                      <a:r>
                        <a:rPr dirty="0" sz="800" spc="5">
                          <a:latin typeface="Arial"/>
                          <a:cs typeface="Arial"/>
                        </a:rPr>
                        <a:t>We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will retain your Personal Data for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as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long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as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your insurance policy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is valid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with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us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and for 15  years</a:t>
                      </a:r>
                      <a:r>
                        <a:rPr dirty="0" sz="800" spc="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after.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61390">
                <a:tc gridSpan="2">
                  <a:txBody>
                    <a:bodyPr/>
                    <a:lstStyle/>
                    <a:p>
                      <a:pPr marL="71120">
                        <a:lnSpc>
                          <a:spcPts val="905"/>
                        </a:lnSpc>
                      </a:pPr>
                      <a:r>
                        <a:rPr dirty="0" sz="800" spc="-5" b="1">
                          <a:latin typeface="Arial"/>
                          <a:cs typeface="Arial"/>
                        </a:rPr>
                        <a:t>IMPORTANT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just" marL="528320" marR="58419" indent="-228600">
                        <a:lnSpc>
                          <a:spcPct val="95600"/>
                        </a:lnSpc>
                        <a:spcBef>
                          <a:spcPts val="65"/>
                        </a:spcBef>
                        <a:buFont typeface="Symbol"/>
                        <a:buChar char=""/>
                        <a:tabLst>
                          <a:tab pos="528955" algn="l"/>
                        </a:tabLst>
                      </a:pPr>
                      <a:r>
                        <a:rPr dirty="0" sz="800" spc="5">
                          <a:latin typeface="Arial"/>
                          <a:cs typeface="Arial"/>
                        </a:rPr>
                        <a:t>We</a:t>
                      </a:r>
                      <a:r>
                        <a:rPr dirty="0" sz="8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some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8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our</a:t>
                      </a:r>
                      <a:r>
                        <a:rPr dirty="0" sz="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products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carry</a:t>
                      </a:r>
                      <a:r>
                        <a:rPr dirty="0" sz="8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out</a:t>
                      </a:r>
                      <a:r>
                        <a:rPr dirty="0" sz="8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automated</a:t>
                      </a:r>
                      <a:r>
                        <a:rPr dirty="0" sz="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decision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making</a:t>
                      </a:r>
                      <a:r>
                        <a:rPr dirty="0" sz="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(including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profiling)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process</a:t>
                      </a:r>
                      <a:r>
                        <a:rPr dirty="0" sz="8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your</a:t>
                      </a:r>
                      <a:r>
                        <a:rPr dirty="0" sz="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personal  data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order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underwrite and price your insurance online and/or process your claim. </a:t>
                      </a:r>
                      <a:r>
                        <a:rPr dirty="0" sz="800" spc="5">
                          <a:latin typeface="Arial"/>
                          <a:cs typeface="Arial"/>
                        </a:rPr>
                        <a:t>We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take care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ensure our  profiling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is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fair,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transparent and limited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800" spc="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purpose.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just" marL="528320" marR="59055" indent="-228600">
                        <a:lnSpc>
                          <a:spcPts val="910"/>
                        </a:lnSpc>
                        <a:spcBef>
                          <a:spcPts val="95"/>
                        </a:spcBef>
                        <a:buFont typeface="Symbol"/>
                        <a:buChar char=""/>
                        <a:tabLst>
                          <a:tab pos="528955" algn="l"/>
                        </a:tabLst>
                      </a:pPr>
                      <a:r>
                        <a:rPr dirty="0" sz="800">
                          <a:latin typeface="Arial"/>
                          <a:cs typeface="Arial"/>
                        </a:rPr>
                        <a:t>In 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event that you do not wish to provide us with your Personal Data for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all of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above Purposes,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we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will not be  able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process your application and/or offer you an insurance</a:t>
                      </a:r>
                      <a:r>
                        <a:rPr dirty="0" sz="8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policy.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just" marL="528320" marR="62865" indent="-228600">
                        <a:lnSpc>
                          <a:spcPts val="910"/>
                        </a:lnSpc>
                        <a:spcBef>
                          <a:spcPts val="75"/>
                        </a:spcBef>
                        <a:buFont typeface="Symbol"/>
                        <a:buChar char=""/>
                        <a:tabLst>
                          <a:tab pos="528955" algn="l"/>
                        </a:tabLst>
                      </a:pPr>
                      <a:r>
                        <a:rPr dirty="0" sz="800">
                          <a:latin typeface="Arial"/>
                          <a:cs typeface="Arial"/>
                        </a:rPr>
                        <a:t>If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at any point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in 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future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we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need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amend this policy, every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effort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will be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made 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make you aware and our  website will always have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latest</a:t>
                      </a:r>
                      <a:r>
                        <a:rPr dirty="0" sz="8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version.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89280"/>
            <a:ext cx="5759450" cy="10839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9395">
              <a:lnSpc>
                <a:spcPts val="940"/>
              </a:lnSpc>
              <a:spcBef>
                <a:spcPts val="100"/>
              </a:spcBef>
              <a:tabLst>
                <a:tab pos="464820" algn="l"/>
              </a:tabLst>
            </a:pPr>
            <a:r>
              <a:rPr dirty="0" sz="800" spc="-5" b="1">
                <a:latin typeface="Arial"/>
                <a:cs typeface="Arial"/>
              </a:rPr>
              <a:t>3.	</a:t>
            </a:r>
            <a:r>
              <a:rPr dirty="0" sz="800" b="1">
                <a:latin typeface="Arial"/>
                <a:cs typeface="Arial"/>
              </a:rPr>
              <a:t>Cross-Border </a:t>
            </a:r>
            <a:r>
              <a:rPr dirty="0" sz="800" spc="-5" b="1">
                <a:latin typeface="Arial"/>
                <a:cs typeface="Arial"/>
              </a:rPr>
              <a:t>Transfers </a:t>
            </a:r>
            <a:r>
              <a:rPr dirty="0" sz="800" b="1">
                <a:latin typeface="Arial"/>
                <a:cs typeface="Arial"/>
              </a:rPr>
              <a:t>of </a:t>
            </a:r>
            <a:r>
              <a:rPr dirty="0" sz="800" spc="-5" b="1">
                <a:latin typeface="Arial"/>
                <a:cs typeface="Arial"/>
              </a:rPr>
              <a:t>Your </a:t>
            </a:r>
            <a:r>
              <a:rPr dirty="0" sz="800" b="1">
                <a:latin typeface="Arial"/>
                <a:cs typeface="Arial"/>
              </a:rPr>
              <a:t>Personal</a:t>
            </a:r>
            <a:r>
              <a:rPr dirty="0" sz="800" spc="-10" b="1">
                <a:latin typeface="Arial"/>
                <a:cs typeface="Arial"/>
              </a:rPr>
              <a:t> </a:t>
            </a:r>
            <a:r>
              <a:rPr dirty="0" sz="800" spc="-5" b="1">
                <a:latin typeface="Arial"/>
                <a:cs typeface="Arial"/>
              </a:rPr>
              <a:t>Data</a:t>
            </a:r>
            <a:endParaRPr sz="800">
              <a:latin typeface="Arial"/>
              <a:cs typeface="Arial"/>
            </a:endParaRPr>
          </a:p>
          <a:p>
            <a:pPr algn="just" marL="12700" marR="6350">
              <a:lnSpc>
                <a:spcPct val="96200"/>
              </a:lnSpc>
              <a:spcBef>
                <a:spcPts val="20"/>
              </a:spcBef>
            </a:pPr>
            <a:r>
              <a:rPr dirty="0" sz="800">
                <a:latin typeface="Arial"/>
                <a:cs typeface="Arial"/>
              </a:rPr>
              <a:t>We, </a:t>
            </a:r>
            <a:r>
              <a:rPr dirty="0" sz="800" spc="-5">
                <a:latin typeface="Arial"/>
                <a:cs typeface="Arial"/>
              </a:rPr>
              <a:t>and certain Recipients (our third party service providers) </a:t>
            </a:r>
            <a:r>
              <a:rPr dirty="0" sz="800" spc="-10">
                <a:latin typeface="Arial"/>
                <a:cs typeface="Arial"/>
              </a:rPr>
              <a:t>who </a:t>
            </a:r>
            <a:r>
              <a:rPr dirty="0" sz="800" spc="-5">
                <a:latin typeface="Arial"/>
                <a:cs typeface="Arial"/>
              </a:rPr>
              <a:t>process your Personal Data on our behalf </a:t>
            </a:r>
            <a:r>
              <a:rPr dirty="0" sz="800">
                <a:latin typeface="Arial"/>
                <a:cs typeface="Arial"/>
              </a:rPr>
              <a:t>may </a:t>
            </a:r>
            <a:r>
              <a:rPr dirty="0" sz="800" spc="-5">
                <a:latin typeface="Arial"/>
                <a:cs typeface="Arial"/>
              </a:rPr>
              <a:t>transfer your  Personal Data outside </a:t>
            </a:r>
            <a:r>
              <a:rPr dirty="0" sz="800">
                <a:latin typeface="Arial"/>
                <a:cs typeface="Arial"/>
              </a:rPr>
              <a:t>the </a:t>
            </a:r>
            <a:r>
              <a:rPr dirty="0" sz="800" spc="-5">
                <a:latin typeface="Arial"/>
                <a:cs typeface="Arial"/>
              </a:rPr>
              <a:t>[European Economic Area ("</a:t>
            </a:r>
            <a:r>
              <a:rPr dirty="0" sz="800" spc="-5" b="1">
                <a:latin typeface="Arial"/>
                <a:cs typeface="Arial"/>
              </a:rPr>
              <a:t>EEA</a:t>
            </a:r>
            <a:r>
              <a:rPr dirty="0" sz="800" spc="-5">
                <a:latin typeface="Arial"/>
                <a:cs typeface="Arial"/>
              </a:rPr>
              <a:t>")] </a:t>
            </a:r>
            <a:r>
              <a:rPr dirty="0" sz="800">
                <a:latin typeface="Arial"/>
                <a:cs typeface="Arial"/>
              </a:rPr>
              <a:t>to a </a:t>
            </a:r>
            <a:r>
              <a:rPr dirty="0" sz="800" spc="-5">
                <a:latin typeface="Arial"/>
                <a:cs typeface="Arial"/>
              </a:rPr>
              <a:t>country that </a:t>
            </a:r>
            <a:r>
              <a:rPr dirty="0" sz="800" spc="-10">
                <a:latin typeface="Arial"/>
                <a:cs typeface="Arial"/>
              </a:rPr>
              <a:t>does not </a:t>
            </a:r>
            <a:r>
              <a:rPr dirty="0" sz="800" spc="-5">
                <a:latin typeface="Arial"/>
                <a:cs typeface="Arial"/>
              </a:rPr>
              <a:t>provide an adequate level of protection  </a:t>
            </a:r>
            <a:r>
              <a:rPr dirty="0" sz="800">
                <a:latin typeface="Arial"/>
                <a:cs typeface="Arial"/>
              </a:rPr>
              <a:t>to</a:t>
            </a:r>
            <a:r>
              <a:rPr dirty="0" sz="800" spc="1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your</a:t>
            </a:r>
            <a:r>
              <a:rPr dirty="0" sz="800" spc="1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Personal</a:t>
            </a:r>
            <a:r>
              <a:rPr dirty="0" sz="800" spc="2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Data.</a:t>
            </a:r>
            <a:r>
              <a:rPr dirty="0" sz="800" spc="-1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Where</a:t>
            </a:r>
            <a:r>
              <a:rPr dirty="0" sz="800" spc="1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such</a:t>
            </a:r>
            <a:r>
              <a:rPr dirty="0" sz="800" spc="1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transfers</a:t>
            </a:r>
            <a:r>
              <a:rPr dirty="0" sz="800" spc="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occur,</a:t>
            </a:r>
            <a:r>
              <a:rPr dirty="0" sz="800" spc="25">
                <a:latin typeface="Arial"/>
                <a:cs typeface="Arial"/>
              </a:rPr>
              <a:t> </a:t>
            </a:r>
            <a:r>
              <a:rPr dirty="0" sz="800" spc="-10">
                <a:latin typeface="Arial"/>
                <a:cs typeface="Arial"/>
              </a:rPr>
              <a:t>we</a:t>
            </a:r>
            <a:r>
              <a:rPr dirty="0" sz="800" spc="1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ensure</a:t>
            </a:r>
            <a:r>
              <a:rPr dirty="0" sz="800" spc="1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that:</a:t>
            </a:r>
            <a:r>
              <a:rPr dirty="0" sz="800" spc="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a)</a:t>
            </a:r>
            <a:r>
              <a:rPr dirty="0" sz="800" spc="1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they</a:t>
            </a:r>
            <a:r>
              <a:rPr dirty="0" sz="800" spc="1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do</a:t>
            </a:r>
            <a:r>
              <a:rPr dirty="0" sz="800" spc="1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not</a:t>
            </a:r>
            <a:r>
              <a:rPr dirty="0" sz="800" spc="2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occur</a:t>
            </a:r>
            <a:r>
              <a:rPr dirty="0" sz="800" spc="1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without</a:t>
            </a:r>
            <a:r>
              <a:rPr dirty="0" sz="800" spc="2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our</a:t>
            </a:r>
            <a:r>
              <a:rPr dirty="0" sz="800" spc="1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prior</a:t>
            </a:r>
            <a:r>
              <a:rPr dirty="0" sz="800" spc="1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written</a:t>
            </a:r>
            <a:r>
              <a:rPr dirty="0" sz="800" spc="1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authority;</a:t>
            </a:r>
            <a:r>
              <a:rPr dirty="0" sz="800" spc="2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and</a:t>
            </a:r>
            <a:endParaRPr sz="800">
              <a:latin typeface="Arial"/>
              <a:cs typeface="Arial"/>
            </a:endParaRPr>
          </a:p>
          <a:p>
            <a:pPr algn="just" marL="12700" marR="5080">
              <a:lnSpc>
                <a:spcPts val="930"/>
              </a:lnSpc>
              <a:spcBef>
                <a:spcPts val="10"/>
              </a:spcBef>
            </a:pPr>
            <a:r>
              <a:rPr dirty="0" sz="800" spc="-5">
                <a:latin typeface="Arial"/>
                <a:cs typeface="Arial"/>
              </a:rPr>
              <a:t>b) that an appropriate transfer agreement </a:t>
            </a:r>
            <a:r>
              <a:rPr dirty="0" sz="800" spc="-10">
                <a:latin typeface="Arial"/>
                <a:cs typeface="Arial"/>
              </a:rPr>
              <a:t>is </a:t>
            </a:r>
            <a:r>
              <a:rPr dirty="0" sz="800" spc="-5">
                <a:latin typeface="Arial"/>
                <a:cs typeface="Arial"/>
              </a:rPr>
              <a:t>put </a:t>
            </a:r>
            <a:r>
              <a:rPr dirty="0" sz="800">
                <a:latin typeface="Arial"/>
                <a:cs typeface="Arial"/>
              </a:rPr>
              <a:t>in </a:t>
            </a:r>
            <a:r>
              <a:rPr dirty="0" sz="800" spc="-5">
                <a:latin typeface="Arial"/>
                <a:cs typeface="Arial"/>
              </a:rPr>
              <a:t>place </a:t>
            </a:r>
            <a:r>
              <a:rPr dirty="0" sz="800">
                <a:latin typeface="Arial"/>
                <a:cs typeface="Arial"/>
              </a:rPr>
              <a:t>to </a:t>
            </a:r>
            <a:r>
              <a:rPr dirty="0" sz="800" spc="-5">
                <a:latin typeface="Arial"/>
                <a:cs typeface="Arial"/>
              </a:rPr>
              <a:t>protect your Personal Data. If you would </a:t>
            </a:r>
            <a:r>
              <a:rPr dirty="0" sz="800">
                <a:latin typeface="Arial"/>
                <a:cs typeface="Arial"/>
              </a:rPr>
              <a:t>like to find </a:t>
            </a:r>
            <a:r>
              <a:rPr dirty="0" sz="800" spc="-10">
                <a:latin typeface="Arial"/>
                <a:cs typeface="Arial"/>
              </a:rPr>
              <a:t>out </a:t>
            </a:r>
            <a:r>
              <a:rPr dirty="0" sz="800">
                <a:latin typeface="Arial"/>
                <a:cs typeface="Arial"/>
              </a:rPr>
              <a:t>more </a:t>
            </a:r>
            <a:r>
              <a:rPr dirty="0" sz="800" spc="0">
                <a:latin typeface="Arial"/>
                <a:cs typeface="Arial"/>
              </a:rPr>
              <a:t>about  </a:t>
            </a:r>
            <a:r>
              <a:rPr dirty="0" sz="800" spc="-5">
                <a:latin typeface="Arial"/>
                <a:cs typeface="Arial"/>
              </a:rPr>
              <a:t>any </a:t>
            </a:r>
            <a:r>
              <a:rPr dirty="0" sz="800">
                <a:latin typeface="Arial"/>
                <a:cs typeface="Arial"/>
              </a:rPr>
              <a:t>such </a:t>
            </a:r>
            <a:r>
              <a:rPr dirty="0" sz="800" spc="-5">
                <a:latin typeface="Arial"/>
                <a:cs typeface="Arial"/>
              </a:rPr>
              <a:t>transfers, please contact our Compliance</a:t>
            </a:r>
            <a:r>
              <a:rPr dirty="0" sz="80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office</a:t>
            </a:r>
            <a:r>
              <a:rPr dirty="0" sz="800" spc="-5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800" spc="-5"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700">
              <a:latin typeface="Times New Roman"/>
              <a:cs typeface="Times New Roman"/>
            </a:endParaRPr>
          </a:p>
          <a:p>
            <a:pPr marL="241300">
              <a:lnSpc>
                <a:spcPts val="950"/>
              </a:lnSpc>
              <a:spcBef>
                <a:spcPts val="5"/>
              </a:spcBef>
              <a:tabLst>
                <a:tab pos="469265" algn="l"/>
              </a:tabLst>
            </a:pPr>
            <a:r>
              <a:rPr dirty="0" sz="800" spc="-5" b="1">
                <a:latin typeface="Arial"/>
                <a:cs typeface="Arial"/>
              </a:rPr>
              <a:t>4.	Your Acknowledgment </a:t>
            </a:r>
            <a:r>
              <a:rPr dirty="0" sz="800" b="1">
                <a:latin typeface="Arial"/>
                <a:cs typeface="Arial"/>
              </a:rPr>
              <a:t>of this </a:t>
            </a:r>
            <a:r>
              <a:rPr dirty="0" sz="800" spc="-5" b="1">
                <a:latin typeface="Arial"/>
                <a:cs typeface="Arial"/>
              </a:rPr>
              <a:t>Notice </a:t>
            </a:r>
            <a:r>
              <a:rPr dirty="0" sz="800" b="1">
                <a:latin typeface="Arial"/>
                <a:cs typeface="Arial"/>
              </a:rPr>
              <a:t>and </a:t>
            </a:r>
            <a:r>
              <a:rPr dirty="0" sz="800" spc="-5" b="1">
                <a:latin typeface="Arial"/>
                <a:cs typeface="Arial"/>
              </a:rPr>
              <a:t>Your</a:t>
            </a:r>
            <a:r>
              <a:rPr dirty="0" sz="800" spc="0" b="1">
                <a:latin typeface="Arial"/>
                <a:cs typeface="Arial"/>
              </a:rPr>
              <a:t> </a:t>
            </a:r>
            <a:r>
              <a:rPr dirty="0" sz="800" spc="-5" b="1">
                <a:latin typeface="Arial"/>
                <a:cs typeface="Arial"/>
              </a:rPr>
              <a:t>Rights</a:t>
            </a:r>
            <a:endParaRPr sz="800">
              <a:latin typeface="Arial"/>
              <a:cs typeface="Arial"/>
            </a:endParaRPr>
          </a:p>
          <a:p>
            <a:pPr algn="just" marL="12700">
              <a:lnSpc>
                <a:spcPts val="950"/>
              </a:lnSpc>
            </a:pPr>
            <a:r>
              <a:rPr dirty="0" sz="800">
                <a:latin typeface="Arial"/>
                <a:cs typeface="Arial"/>
              </a:rPr>
              <a:t>You </a:t>
            </a:r>
            <a:r>
              <a:rPr dirty="0" sz="800" spc="-5">
                <a:latin typeface="Arial"/>
                <a:cs typeface="Arial"/>
              </a:rPr>
              <a:t>have rights which allow you </a:t>
            </a:r>
            <a:r>
              <a:rPr dirty="0" sz="800">
                <a:latin typeface="Arial"/>
                <a:cs typeface="Arial"/>
              </a:rPr>
              <a:t>to </a:t>
            </a:r>
            <a:r>
              <a:rPr dirty="0" sz="800" spc="-5">
                <a:latin typeface="Arial"/>
                <a:cs typeface="Arial"/>
              </a:rPr>
              <a:t>address any concerns or queries with us regarding our processing </a:t>
            </a:r>
            <a:r>
              <a:rPr dirty="0" sz="800" spc="-10">
                <a:latin typeface="Arial"/>
                <a:cs typeface="Arial"/>
              </a:rPr>
              <a:t>of </a:t>
            </a:r>
            <a:r>
              <a:rPr dirty="0" sz="800" spc="-5">
                <a:latin typeface="Arial"/>
                <a:cs typeface="Arial"/>
              </a:rPr>
              <a:t>your Personal</a:t>
            </a:r>
            <a:r>
              <a:rPr dirty="0" sz="800" spc="20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Data:</a:t>
            </a:r>
            <a:endParaRPr sz="8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14704" y="1780285"/>
          <a:ext cx="5735955" cy="6429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2685"/>
                <a:gridCol w="4563745"/>
              </a:tblGrid>
              <a:tr h="824230">
                <a:tc>
                  <a:txBody>
                    <a:bodyPr/>
                    <a:lstStyle/>
                    <a:p>
                      <a:pPr marL="71120" marR="56515">
                        <a:lnSpc>
                          <a:spcPts val="919"/>
                        </a:lnSpc>
                        <a:spcBef>
                          <a:spcPts val="5"/>
                        </a:spcBef>
                      </a:pPr>
                      <a:r>
                        <a:rPr dirty="0" sz="800" b="1">
                          <a:latin typeface="Arial"/>
                          <a:cs typeface="Arial"/>
                        </a:rPr>
                        <a:t>Right </a:t>
                      </a:r>
                      <a:r>
                        <a:rPr dirty="0" sz="800" spc="-5" b="1">
                          <a:latin typeface="Arial"/>
                          <a:cs typeface="Arial"/>
                        </a:rPr>
                        <a:t>to Object to  Processing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57150">
                        <a:lnSpc>
                          <a:spcPts val="919"/>
                        </a:lnSpc>
                        <a:spcBef>
                          <a:spcPts val="20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certain circumstances, you have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right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object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our processing of your Personal Data where 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we</a:t>
                      </a:r>
                      <a:r>
                        <a:rPr dirty="0" sz="8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process</a:t>
                      </a:r>
                      <a:r>
                        <a:rPr dirty="0" sz="8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it</a:t>
                      </a:r>
                      <a:r>
                        <a:rPr dirty="0" sz="8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8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8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legal</a:t>
                      </a:r>
                      <a:r>
                        <a:rPr dirty="0" sz="8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basis</a:t>
                      </a:r>
                      <a:r>
                        <a:rPr dirty="0" sz="800" spc="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of:</a:t>
                      </a:r>
                      <a:r>
                        <a:rPr dirty="0" sz="8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a)</a:t>
                      </a:r>
                      <a:r>
                        <a:rPr dirty="0" sz="8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our</a:t>
                      </a:r>
                      <a:r>
                        <a:rPr dirty="0" sz="8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legitimate</a:t>
                      </a:r>
                      <a:r>
                        <a:rPr dirty="0" sz="8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business</a:t>
                      </a:r>
                      <a:r>
                        <a:rPr dirty="0" sz="8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interest,</a:t>
                      </a:r>
                      <a:r>
                        <a:rPr dirty="0" sz="8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including</a:t>
                      </a:r>
                      <a:r>
                        <a:rPr dirty="0" sz="8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profiling</a:t>
                      </a:r>
                      <a:r>
                        <a:rPr dirty="0" sz="8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based</a:t>
                      </a:r>
                      <a:r>
                        <a:rPr dirty="0" sz="8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on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71120" marR="57150">
                        <a:lnSpc>
                          <a:spcPts val="910"/>
                        </a:lnSpc>
                        <a:spcBef>
                          <a:spcPts val="15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our legitimate business interests; or b) your consent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marketing. </a:t>
                      </a:r>
                      <a:r>
                        <a:rPr dirty="0" sz="800" spc="5">
                          <a:latin typeface="Arial"/>
                          <a:cs typeface="Arial"/>
                        </a:rPr>
                        <a:t>We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may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not be </a:t>
                      </a:r>
                      <a:r>
                        <a:rPr dirty="0" sz="800" spc="0">
                          <a:latin typeface="Arial"/>
                          <a:cs typeface="Arial"/>
                        </a:rPr>
                        <a:t>able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comply  with such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request where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we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can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demonstrate that there are compelling legitimate grounds</a:t>
                      </a:r>
                      <a:r>
                        <a:rPr dirty="0" sz="8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for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us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71120">
                        <a:lnSpc>
                          <a:spcPts val="885"/>
                        </a:lnSpc>
                      </a:pPr>
                      <a:r>
                        <a:rPr dirty="0" sz="8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800" spc="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process</a:t>
                      </a:r>
                      <a:r>
                        <a:rPr dirty="0" sz="800" spc="11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your</a:t>
                      </a:r>
                      <a:r>
                        <a:rPr dirty="0" sz="800" spc="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Personal</a:t>
                      </a:r>
                      <a:r>
                        <a:rPr dirty="0" sz="800" spc="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Data</a:t>
                      </a:r>
                      <a:r>
                        <a:rPr dirty="0" sz="800" spc="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which</a:t>
                      </a:r>
                      <a:r>
                        <a:rPr dirty="0" sz="800" spc="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override</a:t>
                      </a:r>
                      <a:r>
                        <a:rPr dirty="0" sz="800" spc="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your</a:t>
                      </a:r>
                      <a:r>
                        <a:rPr dirty="0" sz="800" spc="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interests,</a:t>
                      </a:r>
                      <a:r>
                        <a:rPr dirty="0" sz="800" spc="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rights</a:t>
                      </a:r>
                      <a:r>
                        <a:rPr dirty="0" sz="800" spc="11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800" spc="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freedoms</a:t>
                      </a:r>
                      <a:r>
                        <a:rPr dirty="0" sz="800" spc="11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800" spc="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where</a:t>
                      </a:r>
                      <a:r>
                        <a:rPr dirty="0" sz="800" spc="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71120" marR="58419">
                        <a:lnSpc>
                          <a:spcPts val="910"/>
                        </a:lnSpc>
                        <a:spcBef>
                          <a:spcPts val="55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processing of your Personal Data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is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required for compliance with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legal obligation or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connection  with legal</a:t>
                      </a:r>
                      <a:r>
                        <a:rPr dirty="0" sz="800" spc="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proceedings.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marL="71120" marR="57785">
                        <a:lnSpc>
                          <a:spcPts val="919"/>
                        </a:lnSpc>
                        <a:spcBef>
                          <a:spcPts val="5"/>
                        </a:spcBef>
                      </a:pPr>
                      <a:r>
                        <a:rPr dirty="0" sz="800" b="1">
                          <a:latin typeface="Arial"/>
                          <a:cs typeface="Arial"/>
                        </a:rPr>
                        <a:t>Right </a:t>
                      </a:r>
                      <a:r>
                        <a:rPr dirty="0" sz="800" spc="-5" b="1">
                          <a:latin typeface="Arial"/>
                          <a:cs typeface="Arial"/>
                        </a:rPr>
                        <a:t>to Withdraw  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Consent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71120" marR="59690">
                        <a:lnSpc>
                          <a:spcPts val="919"/>
                        </a:lnSpc>
                        <a:spcBef>
                          <a:spcPts val="20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You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have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right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withdraw your consent, at any time,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our processing of your Personal Data  which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is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based on your consent. Where you exercise this right, our processing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your Personal  Data prior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your withdrawal of consent will remain</a:t>
                      </a:r>
                      <a:r>
                        <a:rPr dirty="0" sz="800" spc="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valid.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marL="71120">
                        <a:lnSpc>
                          <a:spcPts val="905"/>
                        </a:lnSpc>
                      </a:pPr>
                      <a:r>
                        <a:rPr dirty="0" sz="800" b="1">
                          <a:latin typeface="Arial"/>
                          <a:cs typeface="Arial"/>
                        </a:rPr>
                        <a:t>Right of</a:t>
                      </a:r>
                      <a:r>
                        <a:rPr dirty="0" sz="800" spc="-10" b="1">
                          <a:latin typeface="Arial"/>
                          <a:cs typeface="Arial"/>
                        </a:rPr>
                        <a:t> Access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71120" marR="58419">
                        <a:lnSpc>
                          <a:spcPts val="919"/>
                        </a:lnSpc>
                        <a:spcBef>
                          <a:spcPts val="20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You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have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right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access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and obtain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copy of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Personal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Data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that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we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hold about you. </a:t>
                      </a:r>
                      <a:r>
                        <a:rPr dirty="0" sz="800" spc="5">
                          <a:latin typeface="Arial"/>
                          <a:cs typeface="Arial"/>
                        </a:rPr>
                        <a:t>We 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will only charge you for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making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such an access request where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we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feel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your request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is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unjustified or  excessive.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665">
                <a:tc>
                  <a:txBody>
                    <a:bodyPr/>
                    <a:lstStyle/>
                    <a:p>
                      <a:pPr marL="71120">
                        <a:lnSpc>
                          <a:spcPts val="915"/>
                        </a:lnSpc>
                      </a:pPr>
                      <a:r>
                        <a:rPr dirty="0" sz="800" b="1">
                          <a:latin typeface="Arial"/>
                          <a:cs typeface="Arial"/>
                        </a:rPr>
                        <a:t>Right to</a:t>
                      </a:r>
                      <a:r>
                        <a:rPr dirty="0" sz="8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 b="1">
                          <a:latin typeface="Arial"/>
                          <a:cs typeface="Arial"/>
                        </a:rPr>
                        <a:t>Rectification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64135">
                        <a:lnSpc>
                          <a:spcPts val="910"/>
                        </a:lnSpc>
                        <a:spcBef>
                          <a:spcPts val="40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You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have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right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request that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we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correct any inaccuracies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the Personal Data stored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about 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you.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42085">
                <a:tc>
                  <a:txBody>
                    <a:bodyPr/>
                    <a:lstStyle/>
                    <a:p>
                      <a:pPr marL="71120">
                        <a:lnSpc>
                          <a:spcPts val="905"/>
                        </a:lnSpc>
                      </a:pPr>
                      <a:r>
                        <a:rPr dirty="0" sz="800" b="1">
                          <a:latin typeface="Arial"/>
                          <a:cs typeface="Arial"/>
                        </a:rPr>
                        <a:t>Right to</a:t>
                      </a:r>
                      <a:r>
                        <a:rPr dirty="0" sz="8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Erasure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71120" marR="61594">
                        <a:lnSpc>
                          <a:spcPts val="919"/>
                        </a:lnSpc>
                        <a:spcBef>
                          <a:spcPts val="20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certain circumstances, you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have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right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request that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we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erase your Personal Data.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For 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example, you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may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exercise this right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in 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following</a:t>
                      </a:r>
                      <a:r>
                        <a:rPr dirty="0" sz="800" spc="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circumstances: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marR="61594" indent="-229235">
                        <a:lnSpc>
                          <a:spcPts val="910"/>
                        </a:lnSpc>
                        <a:spcBef>
                          <a:spcPts val="65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your Personal Data are no longer necessary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in relation to 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purposes for which they  were collected or otherwise processed by</a:t>
                      </a:r>
                      <a:r>
                        <a:rPr dirty="0" sz="800" spc="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us;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indent="-229235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where you withdraw consent and no other legal ground permits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8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processing;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marR="59690" indent="-229235">
                        <a:lnSpc>
                          <a:spcPts val="910"/>
                        </a:lnSpc>
                        <a:spcBef>
                          <a:spcPts val="85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where you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object to 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processing and there are no overriding legitimate grounds for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 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processing;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indent="-229235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your Personal Data have been unlawfully processed;</a:t>
                      </a:r>
                      <a:r>
                        <a:rPr dirty="0" sz="8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or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528955" indent="-229235">
                        <a:lnSpc>
                          <a:spcPts val="935"/>
                        </a:lnSpc>
                        <a:spcBef>
                          <a:spcPts val="10"/>
                        </a:spcBef>
                        <a:buFont typeface="Symbol"/>
                        <a:buChar char=""/>
                        <a:tabLst>
                          <a:tab pos="528955" algn="l"/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your Personal Data must be erased for compliance with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legal</a:t>
                      </a:r>
                      <a:r>
                        <a:rPr dirty="0" sz="8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obligation.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just" marL="71120" marR="60325">
                        <a:lnSpc>
                          <a:spcPts val="919"/>
                        </a:lnSpc>
                        <a:spcBef>
                          <a:spcPts val="40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Where</a:t>
                      </a:r>
                      <a:r>
                        <a:rPr dirty="0" sz="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we</a:t>
                      </a:r>
                      <a:r>
                        <a:rPr dirty="0" sz="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store</a:t>
                      </a:r>
                      <a:r>
                        <a:rPr dirty="0" sz="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your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Personal</a:t>
                      </a:r>
                      <a:r>
                        <a:rPr dirty="0" sz="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Data</a:t>
                      </a:r>
                      <a:r>
                        <a:rPr dirty="0" sz="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statistical</a:t>
                      </a:r>
                      <a:r>
                        <a:rPr dirty="0" sz="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purposes,</a:t>
                      </a:r>
                      <a:r>
                        <a:rPr dirty="0" sz="8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we</a:t>
                      </a:r>
                      <a:r>
                        <a:rPr dirty="0" sz="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be</a:t>
                      </a:r>
                      <a:r>
                        <a:rPr dirty="0" sz="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able</a:t>
                      </a:r>
                      <a:r>
                        <a:rPr dirty="0" sz="8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comply</a:t>
                      </a:r>
                      <a:r>
                        <a:rPr dirty="0" sz="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such 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request where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it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would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likely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impair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such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statistical purposes or where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we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require your Personal  Data for compliance with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legal obligation or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connection with legal</a:t>
                      </a:r>
                      <a:r>
                        <a:rPr dirty="0" sz="8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proceedings.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03730">
                <a:tc>
                  <a:txBody>
                    <a:bodyPr/>
                    <a:lstStyle/>
                    <a:p>
                      <a:pPr marL="71120">
                        <a:lnSpc>
                          <a:spcPts val="915"/>
                        </a:lnSpc>
                      </a:pPr>
                      <a:r>
                        <a:rPr dirty="0" sz="800" b="1">
                          <a:latin typeface="Arial"/>
                          <a:cs typeface="Arial"/>
                        </a:rPr>
                        <a:t>Right to</a:t>
                      </a:r>
                      <a:r>
                        <a:rPr dirty="0" sz="8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 b="1">
                          <a:latin typeface="Arial"/>
                          <a:cs typeface="Arial"/>
                        </a:rPr>
                        <a:t>Restriction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61594">
                        <a:lnSpc>
                          <a:spcPts val="910"/>
                        </a:lnSpc>
                        <a:spcBef>
                          <a:spcPts val="40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You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have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right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restrict our processing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your Personal Data where any of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following  circumstances</a:t>
                      </a:r>
                      <a:r>
                        <a:rPr dirty="0" sz="800" spc="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apply: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just" marL="528955" marR="60325" indent="-229235">
                        <a:lnSpc>
                          <a:spcPct val="95600"/>
                        </a:lnSpc>
                        <a:spcBef>
                          <a:spcPts val="45"/>
                        </a:spcBef>
                        <a:buFont typeface="Symbol"/>
                        <a:buChar char=""/>
                        <a:tabLst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where you feel that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Personal Data which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we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hold about you are not accurate. This  restriction</a:t>
                      </a:r>
                      <a:r>
                        <a:rPr dirty="0" sz="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will</a:t>
                      </a:r>
                      <a:r>
                        <a:rPr dirty="0" sz="8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be</a:t>
                      </a:r>
                      <a:r>
                        <a:rPr dirty="0" sz="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8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place</a:t>
                      </a:r>
                      <a:r>
                        <a:rPr dirty="0" sz="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period</a:t>
                      </a:r>
                      <a:r>
                        <a:rPr dirty="0" sz="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enable</a:t>
                      </a:r>
                      <a:r>
                        <a:rPr dirty="0" sz="8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us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verify</a:t>
                      </a:r>
                      <a:r>
                        <a:rPr dirty="0" sz="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accuracy</a:t>
                      </a:r>
                      <a:r>
                        <a:rPr dirty="0" sz="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your</a:t>
                      </a:r>
                      <a:r>
                        <a:rPr dirty="0" sz="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Personal  Data;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just" marL="528955" marR="59055" indent="-229235">
                        <a:lnSpc>
                          <a:spcPts val="910"/>
                        </a:lnSpc>
                        <a:spcBef>
                          <a:spcPts val="85"/>
                        </a:spcBef>
                        <a:buFont typeface="Symbol"/>
                        <a:buChar char=""/>
                        <a:tabLst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where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processing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is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unlawful and you do not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want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your Personal Data be erased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and 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request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restriction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of its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use</a:t>
                      </a:r>
                      <a:r>
                        <a:rPr dirty="0" sz="800" spc="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instead;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just" marL="528955" marR="59055" indent="-229235">
                        <a:lnSpc>
                          <a:spcPct val="95700"/>
                        </a:lnSpc>
                        <a:spcBef>
                          <a:spcPts val="45"/>
                        </a:spcBef>
                        <a:buFont typeface="Symbol"/>
                        <a:buChar char=""/>
                        <a:tabLst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where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we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no longer need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process your Personal Data (e.g.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any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Purposes  outlined above have been completed or expire), but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we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require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it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connection with legal  proceedings;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just" marL="528955" marR="59690" indent="-229235">
                        <a:lnSpc>
                          <a:spcPts val="910"/>
                        </a:lnSpc>
                        <a:spcBef>
                          <a:spcPts val="95"/>
                        </a:spcBef>
                        <a:buFont typeface="Symbol"/>
                        <a:buChar char=""/>
                        <a:tabLst>
                          <a:tab pos="529590" algn="l"/>
                        </a:tabLst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where</a:t>
                      </a:r>
                      <a:r>
                        <a:rPr dirty="0" sz="8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you</a:t>
                      </a:r>
                      <a:r>
                        <a:rPr dirty="0" sz="8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8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objected</a:t>
                      </a:r>
                      <a:r>
                        <a:rPr dirty="0" sz="8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8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our</a:t>
                      </a:r>
                      <a:r>
                        <a:rPr dirty="0" sz="8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processing</a:t>
                      </a:r>
                      <a:r>
                        <a:rPr dirty="0" sz="8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8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your</a:t>
                      </a:r>
                      <a:r>
                        <a:rPr dirty="0" sz="8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Personal</a:t>
                      </a:r>
                      <a:r>
                        <a:rPr dirty="0" sz="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Data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pending</a:t>
                      </a:r>
                      <a:r>
                        <a:rPr dirty="0" sz="8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8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verification  of whether or not our legitimate business interests override your interests, rights and  freedoms.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71120">
                        <a:lnSpc>
                          <a:spcPts val="890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Where</a:t>
                      </a:r>
                      <a:r>
                        <a:rPr dirty="0" sz="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you</a:t>
                      </a:r>
                      <a:r>
                        <a:rPr dirty="0" sz="8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exercise</a:t>
                      </a:r>
                      <a:r>
                        <a:rPr dirty="0" sz="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your</a:t>
                      </a:r>
                      <a:r>
                        <a:rPr dirty="0" sz="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right</a:t>
                      </a:r>
                      <a:r>
                        <a:rPr dirty="0" sz="8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restrict</a:t>
                      </a:r>
                      <a:r>
                        <a:rPr dirty="0" sz="8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our</a:t>
                      </a:r>
                      <a:r>
                        <a:rPr dirty="0" sz="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processing</a:t>
                      </a:r>
                      <a:r>
                        <a:rPr dirty="0" sz="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your</a:t>
                      </a:r>
                      <a:r>
                        <a:rPr dirty="0" sz="8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Personal</a:t>
                      </a:r>
                      <a:r>
                        <a:rPr dirty="0" sz="8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Data,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we</a:t>
                      </a:r>
                      <a:r>
                        <a:rPr dirty="0" sz="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will</a:t>
                      </a:r>
                      <a:r>
                        <a:rPr dirty="0" sz="8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only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continue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71120" marR="63500">
                        <a:lnSpc>
                          <a:spcPts val="910"/>
                        </a:lnSpc>
                        <a:spcBef>
                          <a:spcPts val="55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process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it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with your consent or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connection with legal proceedings or for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protection of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 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rights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other people or for reasons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important public</a:t>
                      </a:r>
                      <a:r>
                        <a:rPr dirty="0" sz="8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interest.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91185">
                <a:tc>
                  <a:txBody>
                    <a:bodyPr/>
                    <a:lstStyle/>
                    <a:p>
                      <a:pPr marL="71120" marR="55880">
                        <a:lnSpc>
                          <a:spcPts val="919"/>
                        </a:lnSpc>
                        <a:spcBef>
                          <a:spcPts val="5"/>
                        </a:spcBef>
                        <a:tabLst>
                          <a:tab pos="556895" algn="l"/>
                          <a:tab pos="878840" algn="l"/>
                        </a:tabLst>
                      </a:pPr>
                      <a:r>
                        <a:rPr dirty="0" sz="800" spc="-5" b="1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ght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800" spc="-5" b="1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800" spc="-5" b="1">
                          <a:latin typeface="Arial"/>
                          <a:cs typeface="Arial"/>
                        </a:rPr>
                        <a:t>Da</a:t>
                      </a:r>
                      <a:r>
                        <a:rPr dirty="0" sz="800" spc="-5" b="1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a  </a:t>
                      </a:r>
                      <a:r>
                        <a:rPr dirty="0" sz="800" spc="-5" b="1">
                          <a:latin typeface="Arial"/>
                          <a:cs typeface="Arial"/>
                        </a:rPr>
                        <a:t>Portability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60325">
                        <a:lnSpc>
                          <a:spcPts val="919"/>
                        </a:lnSpc>
                        <a:spcBef>
                          <a:spcPts val="20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You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have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right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receive and transfer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Personal Data that you provide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us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in 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structured,  commonly</a:t>
                      </a:r>
                      <a:r>
                        <a:rPr dirty="0" sz="8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used</a:t>
                      </a:r>
                      <a:r>
                        <a:rPr dirty="0" sz="8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8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machine</a:t>
                      </a:r>
                      <a:r>
                        <a:rPr dirty="0" sz="8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readable</a:t>
                      </a:r>
                      <a:r>
                        <a:rPr dirty="0" sz="8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format</a:t>
                      </a:r>
                      <a:r>
                        <a:rPr dirty="0" sz="800" spc="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where</a:t>
                      </a:r>
                      <a:r>
                        <a:rPr dirty="0" sz="8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we</a:t>
                      </a:r>
                      <a:r>
                        <a:rPr dirty="0" sz="8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process</a:t>
                      </a:r>
                      <a:r>
                        <a:rPr dirty="0" sz="8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your</a:t>
                      </a:r>
                      <a:r>
                        <a:rPr dirty="0" sz="8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Personal</a:t>
                      </a:r>
                      <a:r>
                        <a:rPr dirty="0" sz="8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Data</a:t>
                      </a:r>
                      <a:r>
                        <a:rPr dirty="0" sz="8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8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8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legal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71120" marR="60325">
                        <a:lnSpc>
                          <a:spcPts val="910"/>
                        </a:lnSpc>
                        <a:spcBef>
                          <a:spcPts val="15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basis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of: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a) your consent; or b) where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it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is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necessary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perform our contract with you.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Where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you  make</a:t>
                      </a:r>
                      <a:r>
                        <a:rPr dirty="0" sz="8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such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8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request,</a:t>
                      </a:r>
                      <a:r>
                        <a:rPr dirty="0" sz="8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we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will</a:t>
                      </a:r>
                      <a:r>
                        <a:rPr dirty="0" sz="8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directly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transfer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your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Personal</a:t>
                      </a:r>
                      <a:r>
                        <a:rPr dirty="0" sz="8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Data</a:t>
                      </a:r>
                      <a:r>
                        <a:rPr dirty="0" sz="8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your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behalf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another</a:t>
                      </a:r>
                      <a:r>
                        <a:rPr dirty="0" sz="8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controller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71120">
                        <a:lnSpc>
                          <a:spcPts val="860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of your choice (where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it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is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feasible for us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do</a:t>
                      </a:r>
                      <a:r>
                        <a:rPr dirty="0" sz="8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so).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06755">
                <a:tc>
                  <a:txBody>
                    <a:bodyPr/>
                    <a:lstStyle/>
                    <a:p>
                      <a:pPr marL="71120" marR="55244">
                        <a:lnSpc>
                          <a:spcPts val="910"/>
                        </a:lnSpc>
                        <a:spcBef>
                          <a:spcPts val="15"/>
                        </a:spcBef>
                      </a:pPr>
                      <a:r>
                        <a:rPr dirty="0" sz="800" b="1">
                          <a:latin typeface="Arial"/>
                          <a:cs typeface="Arial"/>
                        </a:rPr>
                        <a:t>Right </a:t>
                      </a:r>
                      <a:r>
                        <a:rPr dirty="0" sz="800" spc="-5" b="1">
                          <a:latin typeface="Arial"/>
                          <a:cs typeface="Arial"/>
                        </a:rPr>
                        <a:t>to Object to  Automated</a:t>
                      </a:r>
                      <a:r>
                        <a:rPr dirty="0" sz="800" spc="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 b="1">
                          <a:latin typeface="Arial"/>
                          <a:cs typeface="Arial"/>
                        </a:rPr>
                        <a:t>Decision-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71120" marR="56515">
                        <a:lnSpc>
                          <a:spcPts val="919"/>
                        </a:lnSpc>
                        <a:spcBef>
                          <a:spcPts val="5"/>
                        </a:spcBef>
                        <a:tabLst>
                          <a:tab pos="647065" algn="l"/>
                        </a:tabLst>
                      </a:pPr>
                      <a:r>
                        <a:rPr dirty="0" sz="800" spc="5" b="1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800" spc="-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800" spc="-20" b="1">
                          <a:latin typeface="Arial"/>
                          <a:cs typeface="Arial"/>
                        </a:rPr>
                        <a:t>k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800" spc="-15" b="1">
                          <a:latin typeface="Arial"/>
                          <a:cs typeface="Arial"/>
                        </a:rPr>
                        <a:t>g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800" spc="-10" b="1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ncl</a:t>
                      </a:r>
                      <a:r>
                        <a:rPr dirty="0" sz="800" spc="-10" b="1">
                          <a:latin typeface="Arial"/>
                          <a:cs typeface="Arial"/>
                        </a:rPr>
                        <a:t>u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di</a:t>
                      </a:r>
                      <a:r>
                        <a:rPr dirty="0" sz="800" spc="-15" b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g  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profiling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71120" marR="58419">
                        <a:lnSpc>
                          <a:spcPts val="910"/>
                        </a:lnSpc>
                        <a:spcBef>
                          <a:spcPts val="25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You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have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right not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be subjected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decisions based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solely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on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automated decision-making, 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including</a:t>
                      </a:r>
                      <a:r>
                        <a:rPr dirty="0" sz="8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profiling,</a:t>
                      </a:r>
                      <a:r>
                        <a:rPr dirty="0" sz="8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which</a:t>
                      </a:r>
                      <a:r>
                        <a:rPr dirty="0" sz="8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produce</a:t>
                      </a:r>
                      <a:r>
                        <a:rPr dirty="0" sz="8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legal</a:t>
                      </a:r>
                      <a:r>
                        <a:rPr dirty="0" sz="8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effects</a:t>
                      </a:r>
                      <a:r>
                        <a:rPr dirty="0" sz="8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concerning</a:t>
                      </a:r>
                      <a:r>
                        <a:rPr dirty="0" sz="8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you</a:t>
                      </a:r>
                      <a:r>
                        <a:rPr dirty="0" sz="8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8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similarly</a:t>
                      </a:r>
                      <a:r>
                        <a:rPr dirty="0" sz="8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significantly</a:t>
                      </a:r>
                      <a:r>
                        <a:rPr dirty="0" sz="8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affects</a:t>
                      </a:r>
                      <a:r>
                        <a:rPr dirty="0" sz="8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you.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71120">
                        <a:lnSpc>
                          <a:spcPts val="885"/>
                        </a:lnSpc>
                      </a:pPr>
                      <a:r>
                        <a:rPr dirty="0" sz="800" spc="5">
                          <a:latin typeface="Arial"/>
                          <a:cs typeface="Arial"/>
                        </a:rPr>
                        <a:t>We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may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not 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be able 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comply with such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request  where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we 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rely 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on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legal  basis  of:  a)</a:t>
                      </a:r>
                      <a:r>
                        <a:rPr dirty="0" sz="8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your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just" marL="71120" marR="59055">
                        <a:lnSpc>
                          <a:spcPct val="95600"/>
                        </a:lnSpc>
                        <a:spcBef>
                          <a:spcPts val="25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explicit consent; or b) where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it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is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necessary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enter and perform our contract with you (as detailed 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section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2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above).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You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will however be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entitled </a:t>
                      </a:r>
                      <a:r>
                        <a:rPr dirty="0" sz="800" spc="5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have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person from our company review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the 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decision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so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that you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can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query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it and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set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out your point 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view and circumstances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8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us.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02004" y="8305038"/>
            <a:ext cx="5755640" cy="143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935"/>
              </a:lnSpc>
              <a:spcBef>
                <a:spcPts val="100"/>
              </a:spcBef>
            </a:pPr>
            <a:r>
              <a:rPr dirty="0" sz="800">
                <a:latin typeface="Arial"/>
                <a:cs typeface="Arial"/>
              </a:rPr>
              <a:t>If </a:t>
            </a:r>
            <a:r>
              <a:rPr dirty="0" sz="800" spc="-5">
                <a:latin typeface="Arial"/>
                <a:cs typeface="Arial"/>
              </a:rPr>
              <a:t>you would like </a:t>
            </a:r>
            <a:r>
              <a:rPr dirty="0" sz="800">
                <a:latin typeface="Arial"/>
                <a:cs typeface="Arial"/>
              </a:rPr>
              <a:t>to </a:t>
            </a:r>
            <a:r>
              <a:rPr dirty="0" sz="800" spc="-5">
                <a:latin typeface="Arial"/>
                <a:cs typeface="Arial"/>
              </a:rPr>
              <a:t>exercise any </a:t>
            </a:r>
            <a:r>
              <a:rPr dirty="0" sz="800" spc="-10">
                <a:latin typeface="Arial"/>
                <a:cs typeface="Arial"/>
              </a:rPr>
              <a:t>of </a:t>
            </a:r>
            <a:r>
              <a:rPr dirty="0" sz="800" spc="-5">
                <a:latin typeface="Arial"/>
                <a:cs typeface="Arial"/>
              </a:rPr>
              <a:t>your rights detailed above, please contact</a:t>
            </a:r>
            <a:r>
              <a:rPr dirty="0" sz="800" spc="100">
                <a:latin typeface="Arial"/>
                <a:cs typeface="Arial"/>
              </a:rPr>
              <a:t> </a:t>
            </a:r>
            <a:r>
              <a:rPr dirty="0" u="sng" sz="80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compliance@uk.cntaiping.com</a:t>
            </a:r>
            <a:r>
              <a:rPr dirty="0" sz="800" spc="-5">
                <a:latin typeface="Arial"/>
                <a:cs typeface="Arial"/>
                <a:hlinkClick r:id="rId2"/>
              </a:rPr>
              <a:t>.</a:t>
            </a:r>
            <a:endParaRPr sz="800">
              <a:latin typeface="Arial"/>
              <a:cs typeface="Arial"/>
            </a:endParaRPr>
          </a:p>
          <a:p>
            <a:pPr marL="12700" marR="6350">
              <a:lnSpc>
                <a:spcPts val="919"/>
              </a:lnSpc>
              <a:spcBef>
                <a:spcPts val="40"/>
              </a:spcBef>
            </a:pPr>
            <a:r>
              <a:rPr dirty="0" sz="800">
                <a:latin typeface="Arial"/>
                <a:cs typeface="Arial"/>
              </a:rPr>
              <a:t>You may </a:t>
            </a:r>
            <a:r>
              <a:rPr dirty="0" sz="800" spc="-5">
                <a:latin typeface="Arial"/>
                <a:cs typeface="Arial"/>
              </a:rPr>
              <a:t>raise any concerns about China Taiping Insurance’s processing of your Personal Data with </a:t>
            </a:r>
            <a:r>
              <a:rPr dirty="0" sz="800">
                <a:latin typeface="Arial"/>
                <a:cs typeface="Arial"/>
              </a:rPr>
              <a:t>the </a:t>
            </a:r>
            <a:r>
              <a:rPr dirty="0" sz="800" spc="-5">
                <a:latin typeface="Arial"/>
                <a:cs typeface="Arial"/>
              </a:rPr>
              <a:t>Information  Commissioner </a:t>
            </a:r>
            <a:r>
              <a:rPr dirty="0" sz="800">
                <a:latin typeface="Arial"/>
                <a:cs typeface="Arial"/>
              </a:rPr>
              <a:t>Office </a:t>
            </a:r>
            <a:r>
              <a:rPr dirty="0" sz="800" spc="-5">
                <a:latin typeface="Arial"/>
                <a:cs typeface="Arial"/>
              </a:rPr>
              <a:t>on</a:t>
            </a:r>
            <a:r>
              <a:rPr dirty="0" sz="800" spc="-10">
                <a:latin typeface="Arial"/>
                <a:cs typeface="Arial"/>
              </a:rPr>
              <a:t> </a:t>
            </a:r>
            <a:r>
              <a:rPr dirty="0" u="sng" sz="80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https://ico.org.uk/</a:t>
            </a:r>
            <a:r>
              <a:rPr dirty="0" sz="800" spc="-5">
                <a:latin typeface="Arial"/>
                <a:cs typeface="Arial"/>
                <a:hlinkClick r:id="rId3"/>
              </a:rPr>
              <a:t>.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241300">
              <a:lnSpc>
                <a:spcPts val="940"/>
              </a:lnSpc>
              <a:spcBef>
                <a:spcPts val="735"/>
              </a:spcBef>
              <a:tabLst>
                <a:tab pos="469265" algn="l"/>
              </a:tabLst>
            </a:pPr>
            <a:r>
              <a:rPr dirty="0" sz="800" spc="-5" b="1">
                <a:latin typeface="Arial"/>
                <a:cs typeface="Arial"/>
              </a:rPr>
              <a:t>5.	</a:t>
            </a:r>
            <a:r>
              <a:rPr dirty="0" sz="800" b="1">
                <a:latin typeface="Arial"/>
                <a:cs typeface="Arial"/>
              </a:rPr>
              <a:t>Changes </a:t>
            </a:r>
            <a:r>
              <a:rPr dirty="0" sz="800" spc="-5" b="1">
                <a:latin typeface="Arial"/>
                <a:cs typeface="Arial"/>
              </a:rPr>
              <a:t>to this</a:t>
            </a:r>
            <a:r>
              <a:rPr dirty="0" sz="800" spc="5" b="1">
                <a:latin typeface="Arial"/>
                <a:cs typeface="Arial"/>
              </a:rPr>
              <a:t> </a:t>
            </a:r>
            <a:r>
              <a:rPr dirty="0" sz="800" spc="-5" b="1">
                <a:latin typeface="Arial"/>
                <a:cs typeface="Arial"/>
              </a:rPr>
              <a:t>Notice</a:t>
            </a:r>
            <a:endParaRPr sz="800">
              <a:latin typeface="Arial"/>
              <a:cs typeface="Arial"/>
            </a:endParaRPr>
          </a:p>
          <a:p>
            <a:pPr marL="12700" marR="6350">
              <a:lnSpc>
                <a:spcPts val="919"/>
              </a:lnSpc>
              <a:spcBef>
                <a:spcPts val="45"/>
              </a:spcBef>
            </a:pPr>
            <a:r>
              <a:rPr dirty="0" sz="800" spc="5">
                <a:latin typeface="Arial"/>
                <a:cs typeface="Arial"/>
              </a:rPr>
              <a:t>We </a:t>
            </a:r>
            <a:r>
              <a:rPr dirty="0" sz="800">
                <a:latin typeface="Arial"/>
                <a:cs typeface="Arial"/>
              </a:rPr>
              <a:t>may </a:t>
            </a:r>
            <a:r>
              <a:rPr dirty="0" sz="800" spc="-5">
                <a:latin typeface="Arial"/>
                <a:cs typeface="Arial"/>
              </a:rPr>
              <a:t>amend this notice on occasion, </a:t>
            </a:r>
            <a:r>
              <a:rPr dirty="0" sz="800">
                <a:latin typeface="Arial"/>
                <a:cs typeface="Arial"/>
              </a:rPr>
              <a:t>in </a:t>
            </a:r>
            <a:r>
              <a:rPr dirty="0" sz="800" spc="-5">
                <a:latin typeface="Arial"/>
                <a:cs typeface="Arial"/>
              </a:rPr>
              <a:t>whole or part, at our sole discretion. </a:t>
            </a:r>
            <a:r>
              <a:rPr dirty="0" sz="800">
                <a:latin typeface="Arial"/>
                <a:cs typeface="Arial"/>
              </a:rPr>
              <a:t>Any </a:t>
            </a:r>
            <a:r>
              <a:rPr dirty="0" sz="800" spc="-5">
                <a:latin typeface="Arial"/>
                <a:cs typeface="Arial"/>
              </a:rPr>
              <a:t>changes </a:t>
            </a:r>
            <a:r>
              <a:rPr dirty="0" sz="800">
                <a:latin typeface="Arial"/>
                <a:cs typeface="Arial"/>
              </a:rPr>
              <a:t>to </a:t>
            </a:r>
            <a:r>
              <a:rPr dirty="0" sz="800" spc="-5">
                <a:latin typeface="Arial"/>
                <a:cs typeface="Arial"/>
              </a:rPr>
              <a:t>this notice will be effective  immediately upon sending </a:t>
            </a:r>
            <a:r>
              <a:rPr dirty="0" sz="800">
                <a:latin typeface="Arial"/>
                <a:cs typeface="Arial"/>
              </a:rPr>
              <a:t>the </a:t>
            </a:r>
            <a:r>
              <a:rPr dirty="0" sz="800" spc="-5">
                <a:latin typeface="Arial"/>
                <a:cs typeface="Arial"/>
              </a:rPr>
              <a:t>revised notice </a:t>
            </a:r>
            <a:r>
              <a:rPr dirty="0" sz="800">
                <a:latin typeface="Arial"/>
                <a:cs typeface="Arial"/>
              </a:rPr>
              <a:t>to </a:t>
            </a:r>
            <a:r>
              <a:rPr dirty="0" sz="800" spc="-5">
                <a:latin typeface="Arial"/>
                <a:cs typeface="Arial"/>
              </a:rPr>
              <a:t>you by e-mail or</a:t>
            </a:r>
            <a:r>
              <a:rPr dirty="0" sz="800" spc="5">
                <a:latin typeface="Arial"/>
                <a:cs typeface="Arial"/>
              </a:rPr>
              <a:t> </a:t>
            </a:r>
            <a:r>
              <a:rPr dirty="0" sz="800" spc="-10">
                <a:latin typeface="Arial"/>
                <a:cs typeface="Arial"/>
              </a:rPr>
              <a:t>post.</a:t>
            </a:r>
            <a:endParaRPr sz="800">
              <a:latin typeface="Arial"/>
              <a:cs typeface="Arial"/>
            </a:endParaRPr>
          </a:p>
          <a:p>
            <a:pPr marL="12700" marR="5080" indent="28575">
              <a:lnSpc>
                <a:spcPts val="910"/>
              </a:lnSpc>
              <a:spcBef>
                <a:spcPts val="20"/>
              </a:spcBef>
            </a:pPr>
            <a:r>
              <a:rPr dirty="0" sz="800">
                <a:latin typeface="Arial"/>
                <a:cs typeface="Arial"/>
              </a:rPr>
              <a:t>If </a:t>
            </a:r>
            <a:r>
              <a:rPr dirty="0" sz="800" spc="-10">
                <a:latin typeface="Arial"/>
                <a:cs typeface="Arial"/>
              </a:rPr>
              <a:t>at </a:t>
            </a:r>
            <a:r>
              <a:rPr dirty="0" sz="800" spc="-5">
                <a:latin typeface="Arial"/>
                <a:cs typeface="Arial"/>
              </a:rPr>
              <a:t>any time </a:t>
            </a:r>
            <a:r>
              <a:rPr dirty="0" sz="800" spc="-10">
                <a:latin typeface="Arial"/>
                <a:cs typeface="Arial"/>
              </a:rPr>
              <a:t>we </a:t>
            </a:r>
            <a:r>
              <a:rPr dirty="0" sz="800" spc="-5">
                <a:latin typeface="Arial"/>
                <a:cs typeface="Arial"/>
              </a:rPr>
              <a:t>decide </a:t>
            </a:r>
            <a:r>
              <a:rPr dirty="0" sz="800">
                <a:latin typeface="Arial"/>
                <a:cs typeface="Arial"/>
              </a:rPr>
              <a:t>to use </a:t>
            </a:r>
            <a:r>
              <a:rPr dirty="0" sz="800" spc="-10">
                <a:latin typeface="Arial"/>
                <a:cs typeface="Arial"/>
              </a:rPr>
              <a:t>your </a:t>
            </a:r>
            <a:r>
              <a:rPr dirty="0" sz="800" spc="-5">
                <a:latin typeface="Arial"/>
                <a:cs typeface="Arial"/>
              </a:rPr>
              <a:t>Personal Data </a:t>
            </a:r>
            <a:r>
              <a:rPr dirty="0" sz="800" spc="0">
                <a:latin typeface="Arial"/>
                <a:cs typeface="Arial"/>
              </a:rPr>
              <a:t>in </a:t>
            </a:r>
            <a:r>
              <a:rPr dirty="0" sz="800">
                <a:latin typeface="Arial"/>
                <a:cs typeface="Arial"/>
              </a:rPr>
              <a:t>a </a:t>
            </a:r>
            <a:r>
              <a:rPr dirty="0" sz="800" spc="-5">
                <a:latin typeface="Arial"/>
                <a:cs typeface="Arial"/>
              </a:rPr>
              <a:t>manner significantly different from that stated </a:t>
            </a:r>
            <a:r>
              <a:rPr dirty="0" sz="800" spc="-10">
                <a:latin typeface="Arial"/>
                <a:cs typeface="Arial"/>
              </a:rPr>
              <a:t>in </a:t>
            </a:r>
            <a:r>
              <a:rPr dirty="0" sz="800" spc="-5">
                <a:latin typeface="Arial"/>
                <a:cs typeface="Arial"/>
              </a:rPr>
              <a:t>this notice, or otherwise  disclosed</a:t>
            </a:r>
            <a:r>
              <a:rPr dirty="0" sz="800" spc="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to</a:t>
            </a:r>
            <a:r>
              <a:rPr dirty="0" sz="800" spc="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you</a:t>
            </a:r>
            <a:r>
              <a:rPr dirty="0" sz="800" spc="10">
                <a:latin typeface="Arial"/>
                <a:cs typeface="Arial"/>
              </a:rPr>
              <a:t> </a:t>
            </a:r>
            <a:r>
              <a:rPr dirty="0" sz="800" spc="-10">
                <a:latin typeface="Arial"/>
                <a:cs typeface="Arial"/>
              </a:rPr>
              <a:t>at</a:t>
            </a:r>
            <a:r>
              <a:rPr dirty="0" sz="800" spc="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the</a:t>
            </a:r>
            <a:r>
              <a:rPr dirty="0" sz="800" spc="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time</a:t>
            </a:r>
            <a:r>
              <a:rPr dirty="0" sz="800" spc="15">
                <a:latin typeface="Arial"/>
                <a:cs typeface="Arial"/>
              </a:rPr>
              <a:t> </a:t>
            </a:r>
            <a:r>
              <a:rPr dirty="0" sz="800" spc="-10">
                <a:latin typeface="Arial"/>
                <a:cs typeface="Arial"/>
              </a:rPr>
              <a:t>it</a:t>
            </a:r>
            <a:r>
              <a:rPr dirty="0" sz="800" spc="25">
                <a:latin typeface="Arial"/>
                <a:cs typeface="Arial"/>
              </a:rPr>
              <a:t> </a:t>
            </a:r>
            <a:r>
              <a:rPr dirty="0" sz="800" spc="-10">
                <a:latin typeface="Arial"/>
                <a:cs typeface="Arial"/>
              </a:rPr>
              <a:t>was</a:t>
            </a:r>
            <a:r>
              <a:rPr dirty="0" sz="800" spc="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collected,</a:t>
            </a:r>
            <a:r>
              <a:rPr dirty="0" sz="800" spc="25">
                <a:latin typeface="Arial"/>
                <a:cs typeface="Arial"/>
              </a:rPr>
              <a:t> </a:t>
            </a:r>
            <a:r>
              <a:rPr dirty="0" sz="800" spc="-10">
                <a:latin typeface="Arial"/>
                <a:cs typeface="Arial"/>
              </a:rPr>
              <a:t>we</a:t>
            </a:r>
            <a:r>
              <a:rPr dirty="0" sz="800" spc="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will</a:t>
            </a:r>
            <a:r>
              <a:rPr dirty="0" sz="800" spc="1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notify</a:t>
            </a:r>
            <a:r>
              <a:rPr dirty="0" sz="800" spc="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you</a:t>
            </a:r>
            <a:r>
              <a:rPr dirty="0" sz="800" spc="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by</a:t>
            </a:r>
            <a:r>
              <a:rPr dirty="0" sz="800" spc="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e-mail</a:t>
            </a:r>
            <a:r>
              <a:rPr dirty="0" sz="800" spc="1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or</a:t>
            </a:r>
            <a:r>
              <a:rPr dirty="0" sz="800" spc="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post</a:t>
            </a:r>
            <a:r>
              <a:rPr dirty="0" sz="800" spc="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and</a:t>
            </a:r>
            <a:r>
              <a:rPr dirty="0" sz="800" spc="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you</a:t>
            </a:r>
            <a:r>
              <a:rPr dirty="0" sz="800" spc="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will</a:t>
            </a:r>
            <a:r>
              <a:rPr dirty="0" sz="800" spc="1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have</a:t>
            </a:r>
            <a:r>
              <a:rPr dirty="0" sz="800" spc="1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a</a:t>
            </a:r>
            <a:r>
              <a:rPr dirty="0" sz="800" spc="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choice</a:t>
            </a:r>
            <a:r>
              <a:rPr dirty="0" sz="800" spc="10">
                <a:latin typeface="Arial"/>
                <a:cs typeface="Arial"/>
              </a:rPr>
              <a:t> </a:t>
            </a:r>
            <a:r>
              <a:rPr dirty="0" sz="800" spc="-10">
                <a:latin typeface="Arial"/>
                <a:cs typeface="Arial"/>
              </a:rPr>
              <a:t>as</a:t>
            </a:r>
            <a:r>
              <a:rPr dirty="0" sz="800" spc="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to</a:t>
            </a:r>
            <a:r>
              <a:rPr dirty="0" sz="800" spc="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whether</a:t>
            </a:r>
            <a:r>
              <a:rPr dirty="0" sz="800" spc="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or</a:t>
            </a:r>
            <a:r>
              <a:rPr dirty="0" sz="800" spc="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not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ts val="885"/>
              </a:lnSpc>
            </a:pPr>
            <a:r>
              <a:rPr dirty="0" sz="800" spc="-10">
                <a:latin typeface="Arial"/>
                <a:cs typeface="Arial"/>
              </a:rPr>
              <a:t>we </a:t>
            </a:r>
            <a:r>
              <a:rPr dirty="0" sz="800">
                <a:latin typeface="Arial"/>
                <a:cs typeface="Arial"/>
              </a:rPr>
              <a:t>use </a:t>
            </a:r>
            <a:r>
              <a:rPr dirty="0" sz="800" spc="-5">
                <a:latin typeface="Arial"/>
                <a:cs typeface="Arial"/>
              </a:rPr>
              <a:t>your information </a:t>
            </a:r>
            <a:r>
              <a:rPr dirty="0" sz="800">
                <a:latin typeface="Arial"/>
                <a:cs typeface="Arial"/>
              </a:rPr>
              <a:t>in the </a:t>
            </a:r>
            <a:r>
              <a:rPr dirty="0" sz="800" spc="-10">
                <a:latin typeface="Arial"/>
                <a:cs typeface="Arial"/>
              </a:rPr>
              <a:t>new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manner.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ts val="940"/>
              </a:lnSpc>
            </a:pPr>
            <a:r>
              <a:rPr dirty="0" sz="800">
                <a:latin typeface="Arial"/>
                <a:cs typeface="Arial"/>
              </a:rPr>
              <a:t>If </a:t>
            </a:r>
            <a:r>
              <a:rPr dirty="0" sz="800" spc="-5">
                <a:latin typeface="Arial"/>
                <a:cs typeface="Arial"/>
              </a:rPr>
              <a:t>you have questions or concerns about this notice, please contact</a:t>
            </a:r>
            <a:r>
              <a:rPr dirty="0" sz="800" spc="55">
                <a:latin typeface="Arial"/>
                <a:cs typeface="Arial"/>
              </a:rPr>
              <a:t> </a:t>
            </a:r>
            <a:r>
              <a:rPr dirty="0" u="sng" sz="80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2"/>
              </a:rPr>
              <a:t>compliance@uk.cntaiping.com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Irene Melloncelli</dc:creator>
  <dcterms:created xsi:type="dcterms:W3CDTF">2018-07-05T09:25:21Z</dcterms:created>
  <dcterms:modified xsi:type="dcterms:W3CDTF">2018-07-05T09:25:21Z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2018-06-05T00:00:00Z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2018-07-05T00:00:00Z</vt:filetime>
  </property>
</Properties>
</file>